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5" r:id="rId2"/>
    <p:sldId id="553" r:id="rId3"/>
    <p:sldId id="404" r:id="rId4"/>
    <p:sldId id="557" r:id="rId5"/>
    <p:sldId id="556" r:id="rId6"/>
    <p:sldId id="566" r:id="rId7"/>
    <p:sldId id="572" r:id="rId8"/>
    <p:sldId id="574" r:id="rId9"/>
    <p:sldId id="573" r:id="rId10"/>
    <p:sldId id="564" r:id="rId11"/>
    <p:sldId id="552" r:id="rId12"/>
    <p:sldId id="562" r:id="rId13"/>
    <p:sldId id="565" r:id="rId14"/>
    <p:sldId id="577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E2C8"/>
    <a:srgbClr val="FF9799"/>
    <a:srgbClr val="FFE1E2"/>
    <a:srgbClr val="8E0003"/>
    <a:srgbClr val="990099"/>
    <a:srgbClr val="ED7066"/>
    <a:srgbClr val="F4A2CB"/>
    <a:srgbClr val="FF0066"/>
    <a:srgbClr val="CCFFCC"/>
    <a:srgbClr val="FFDC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57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55"/>
        <p:guide pos="1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B972548-F0F5-44FF-BB24-5AEE5C035DD4}" type="datetimeFigureOut">
              <a:rPr lang="fr-FR" smtClean="0"/>
              <a:pPr/>
              <a:t>11/07/2018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DF585C1-91E6-430C-9EFD-6809F30959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952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B3BC71A-7E42-4F49-9AEB-C672D789FC9A}" type="datetimeFigureOut">
              <a:rPr lang="fr-FR" smtClean="0"/>
              <a:pPr/>
              <a:t>11/07/2018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131F378-26A6-47C4-9D0D-A2EEC78C7CB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56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F378-26A6-47C4-9D0D-A2EEC78C7CB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829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F378-26A6-47C4-9D0D-A2EEC78C7CB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829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F378-26A6-47C4-9D0D-A2EEC78C7CB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829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F378-26A6-47C4-9D0D-A2EEC78C7CB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829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F378-26A6-47C4-9D0D-A2EEC78C7CB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829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F378-26A6-47C4-9D0D-A2EEC78C7CB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829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Vi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3" y="5127877"/>
            <a:ext cx="9144000" cy="13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3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FD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7977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FD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77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FD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92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FD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0871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Ar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D6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673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Ar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D6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40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Ar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D6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47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Ar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85" y="1413280"/>
            <a:ext cx="9144000" cy="71504"/>
          </a:xfrm>
          <a:prstGeom prst="rect">
            <a:avLst/>
          </a:prstGeom>
          <a:solidFill>
            <a:srgbClr val="D6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520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Bronz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0973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ronz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6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Vi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3" y="5127877"/>
            <a:ext cx="9144000" cy="13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15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Bronz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7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Bronz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0805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Derm Ac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91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48074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Derm Ac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91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42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Derm Ac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91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128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Derm Ac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91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16681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Make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E3B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000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Make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E3B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274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Make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E3B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287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fin - Make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E3B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815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Vi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632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164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21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799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86172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Fin -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FF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82775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9D48-AF82-453E-A914-6C8ADCD68C61}" type="datetimeFigureOut">
              <a:rPr lang="fr-FR" smtClean="0"/>
              <a:pPr/>
              <a:t>11/07/2018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E23-AC21-4D18-AED8-D0A563C375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0755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Fin - Vi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3" y="5127877"/>
            <a:ext cx="9144000" cy="13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136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1588" y="0"/>
            <a:ext cx="9144000" cy="706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7650"/>
            <a:ext cx="13017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588" y="706438"/>
            <a:ext cx="9144000" cy="71437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9088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1588" y="0"/>
            <a:ext cx="9144000" cy="706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588" y="706438"/>
            <a:ext cx="9144000" cy="71437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7650"/>
            <a:ext cx="13017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546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Vi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22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7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0" y="188640"/>
            <a:ext cx="3397024" cy="720842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2915816" y="930206"/>
            <a:ext cx="3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TSackersRoman" pitchFamily="2" charset="0"/>
              </a:rPr>
              <a:t>PARIS</a:t>
            </a:r>
            <a:r>
              <a:rPr lang="fr-FR" sz="1200" baseline="0" dirty="0">
                <a:solidFill>
                  <a:schemeClr val="bg1"/>
                </a:solidFill>
                <a:latin typeface="ATSackersRoman" pitchFamily="2" charset="0"/>
              </a:rPr>
              <a:t>       </a:t>
            </a:r>
            <a:r>
              <a:rPr lang="fr-FR" sz="1600" dirty="0">
                <a:solidFill>
                  <a:schemeClr val="bg1"/>
                </a:solidFill>
                <a:latin typeface="ATSackersRoman" pitchFamily="2" charset="0"/>
              </a:rPr>
              <a:t>1890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283968" y="864284"/>
            <a:ext cx="5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TSackersRom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801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7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" y="5128616"/>
            <a:ext cx="9144000" cy="13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3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85" y="0"/>
            <a:ext cx="9144000" cy="706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5" y="706640"/>
            <a:ext cx="9144000" cy="71504"/>
          </a:xfrm>
          <a:prstGeom prst="rect">
            <a:avLst/>
          </a:prstGeom>
          <a:solidFill>
            <a:srgbClr val="7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7401"/>
            <a:ext cx="1300307" cy="2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55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-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7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9960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Fin -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28616"/>
            <a:ext cx="9144000" cy="1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413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98" b="98204" l="1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152" y="346219"/>
            <a:ext cx="3397024" cy="720842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2915816" y="2204864"/>
            <a:ext cx="3167234" cy="548996"/>
            <a:chOff x="2944344" y="2275911"/>
            <a:chExt cx="3167234" cy="548996"/>
          </a:xfrm>
        </p:grpSpPr>
        <p:sp>
          <p:nvSpPr>
            <p:cNvPr id="22" name="ZoneTexte 21"/>
            <p:cNvSpPr txBox="1"/>
            <p:nvPr userDrawn="1"/>
          </p:nvSpPr>
          <p:spPr>
            <a:xfrm>
              <a:off x="2944344" y="2424797"/>
              <a:ext cx="316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TSackersRoman" pitchFamily="2" charset="0"/>
                </a:rPr>
                <a:t>PARIS</a:t>
              </a:r>
              <a:r>
                <a:rPr lang="fr-FR" sz="1600" baseline="0" dirty="0">
                  <a:solidFill>
                    <a:schemeClr val="tx1"/>
                  </a:solidFill>
                  <a:latin typeface="ATSackersRoman" pitchFamily="2" charset="0"/>
                </a:rPr>
                <a:t>       </a:t>
              </a:r>
              <a:r>
                <a:rPr lang="fr-FR" sz="2000" dirty="0">
                  <a:solidFill>
                    <a:schemeClr val="tx1"/>
                  </a:solidFill>
                  <a:latin typeface="ATSackersRoman" pitchFamily="2" charset="0"/>
                </a:rPr>
                <a:t>1890</a:t>
              </a:r>
            </a:p>
          </p:txBody>
        </p:sp>
        <p:sp>
          <p:nvSpPr>
            <p:cNvPr id="24" name="ZoneTexte 23"/>
            <p:cNvSpPr txBox="1"/>
            <p:nvPr userDrawn="1"/>
          </p:nvSpPr>
          <p:spPr>
            <a:xfrm>
              <a:off x="4300448" y="2275911"/>
              <a:ext cx="543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ATSackersRoman" pitchFamily="2" charset="0"/>
                </a:rPr>
                <a:t>.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1413280"/>
            <a:ext cx="9144000" cy="715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46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9759D48-AF82-453E-A914-6C8ADCD68C61}" type="datetimeFigureOut">
              <a:rPr lang="fr-FR" smtClean="0"/>
              <a:pPr/>
              <a:t>11/07/2018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C2FEE23-AC21-4D18-AED8-D0A563C375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800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64" r:id="rId6"/>
    <p:sldLayoutId id="2147483665" r:id="rId7"/>
    <p:sldLayoutId id="2147483662" r:id="rId8"/>
    <p:sldLayoutId id="2147483705" r:id="rId9"/>
    <p:sldLayoutId id="2147483667" r:id="rId10"/>
    <p:sldLayoutId id="2147483668" r:id="rId11"/>
    <p:sldLayoutId id="2147483669" r:id="rId12"/>
    <p:sldLayoutId id="2147483666" r:id="rId13"/>
    <p:sldLayoutId id="2147483677" r:id="rId14"/>
    <p:sldLayoutId id="2147483676" r:id="rId15"/>
    <p:sldLayoutId id="2147483678" r:id="rId16"/>
    <p:sldLayoutId id="2147483675" r:id="rId17"/>
    <p:sldLayoutId id="2147483681" r:id="rId18"/>
    <p:sldLayoutId id="2147483680" r:id="rId19"/>
    <p:sldLayoutId id="2147483682" r:id="rId20"/>
    <p:sldLayoutId id="2147483679" r:id="rId21"/>
    <p:sldLayoutId id="2147483685" r:id="rId22"/>
    <p:sldLayoutId id="2147483684" r:id="rId23"/>
    <p:sldLayoutId id="2147483686" r:id="rId24"/>
    <p:sldLayoutId id="2147483683" r:id="rId25"/>
    <p:sldLayoutId id="2147483689" r:id="rId26"/>
    <p:sldLayoutId id="2147483688" r:id="rId27"/>
    <p:sldLayoutId id="2147483690" r:id="rId28"/>
    <p:sldLayoutId id="2147483687" r:id="rId29"/>
    <p:sldLayoutId id="2147483693" r:id="rId30"/>
    <p:sldLayoutId id="2147483692" r:id="rId31"/>
    <p:sldLayoutId id="2147483694" r:id="rId32"/>
    <p:sldLayoutId id="2147483691" r:id="rId33"/>
    <p:sldLayoutId id="2147483702" r:id="rId34"/>
    <p:sldLayoutId id="2147483655" r:id="rId35"/>
    <p:sldLayoutId id="2147483674" r:id="rId36"/>
    <p:sldLayoutId id="2147483701" r:id="rId37"/>
    <p:sldLayoutId id="2147483698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0170"/>
            <a:ext cx="9144000" cy="6077830"/>
          </a:xfrm>
          <a:prstGeom prst="rect">
            <a:avLst/>
          </a:prstGeom>
        </p:spPr>
      </p:pic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0" y="5949279"/>
            <a:ext cx="1501577" cy="908721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УНИКАЛЬНАЯ ПРОГРАММА ГЛУБОКОГО ОЧИЩЕНИЯ</a:t>
            </a:r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1547664" y="5949278"/>
            <a:ext cx="1484412" cy="908722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EXPRESS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 D-TOX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3059832" y="5949279"/>
            <a:ext cx="1484412" cy="908721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КОНЦЕНТРАЦИЯ АКТИВНЫХ ИНГРЕДИЕНТОВ</a:t>
            </a:r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4572000" y="5949279"/>
            <a:ext cx="1554708" cy="908721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DETOX </a:t>
            </a:r>
            <a:r>
              <a:rPr lang="ru-RU" sz="1000" dirty="0">
                <a:solidFill>
                  <a:schemeClr val="tx1"/>
                </a:solidFill>
              </a:rPr>
              <a:t>СОВЕТЫ</a:t>
            </a:r>
            <a:endParaRPr lang="fr-FR" sz="1000" dirty="0">
              <a:solidFill>
                <a:schemeClr val="tx1"/>
              </a:solidFill>
            </a:endParaRP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6156176" y="5949279"/>
            <a:ext cx="1484412" cy="908721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СРАВНЕНИЕ С ДРУГИМИ МАРКАМИ</a:t>
            </a:r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7668344" y="5949279"/>
            <a:ext cx="1475656" cy="908721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МАРКЕТИНГ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▼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2037035"/>
            <a:ext cx="33956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САЛОННАЯ ПРОЦЕДУРА</a:t>
            </a:r>
            <a:endParaRPr lang="fr-FR" sz="2800" dirty="0"/>
          </a:p>
          <a:p>
            <a:pPr algn="r"/>
            <a:r>
              <a:rPr lang="fr-FR" sz="5400" dirty="0">
                <a:solidFill>
                  <a:srgbClr val="CDE2C8"/>
                </a:solidFill>
              </a:rPr>
              <a:t>Express </a:t>
            </a:r>
          </a:p>
          <a:p>
            <a:pPr algn="r"/>
            <a:r>
              <a:rPr lang="fr-FR" sz="5400" dirty="0">
                <a:solidFill>
                  <a:srgbClr val="CDE2C8"/>
                </a:solidFill>
              </a:rPr>
              <a:t>D-Tox </a:t>
            </a:r>
          </a:p>
          <a:p>
            <a:pPr algn="r"/>
            <a:r>
              <a:rPr lang="ru-RU" sz="2400" dirty="0"/>
              <a:t>Глубокое очищение в 3 этапа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64888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700808"/>
            <a:ext cx="6588224" cy="648072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ОЧИЩЕНИЕ </a:t>
            </a:r>
            <a:r>
              <a:rPr lang="en-US" sz="1600" dirty="0">
                <a:solidFill>
                  <a:schemeClr val="tx1"/>
                </a:solidFill>
              </a:rPr>
              <a:t>&amp; </a:t>
            </a:r>
            <a:r>
              <a:rPr lang="ru-RU" sz="1600" dirty="0">
                <a:solidFill>
                  <a:schemeClr val="tx1"/>
                </a:solidFill>
              </a:rPr>
              <a:t>ТОНИЗАЦИЯ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Средство по типу кожи клиента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700808"/>
            <a:ext cx="1440160" cy="4176464"/>
          </a:xfrm>
          <a:prstGeom prst="rect">
            <a:avLst/>
          </a:prstGeom>
          <a:solidFill>
            <a:srgbClr val="CDE2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минут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Релаксирующего массажа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dirty="0" err="1">
                <a:solidFill>
                  <a:schemeClr val="tx1"/>
                </a:solidFill>
              </a:rPr>
              <a:t>Демакияж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Глубокое очищение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Уход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1720" y="2348880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40257" y="2348880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93298" y="2348880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78694" y="2689756"/>
            <a:ext cx="122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Крем «Бархат» для </a:t>
            </a:r>
            <a:r>
              <a:rPr lang="ru-RU" sz="1400" dirty="0" err="1"/>
              <a:t>демакияжа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854958" y="2859852"/>
            <a:ext cx="1229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Баф</a:t>
            </a:r>
            <a:r>
              <a:rPr lang="ru-RU" sz="1400" dirty="0"/>
              <a:t>-крем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7087206" y="2689756"/>
            <a:ext cx="122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Двухфазная </a:t>
            </a:r>
            <a:r>
              <a:rPr lang="ru-RU" sz="1400" dirty="0" err="1"/>
              <a:t>детокс</a:t>
            </a:r>
            <a:r>
              <a:rPr lang="ru-RU" sz="1400" dirty="0"/>
              <a:t>-маска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6588224" y="3199970"/>
            <a:ext cx="2051720" cy="1741198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Нанесите маску тонким слоем на лицо, шею и декольте. Влажными пальцами проведите массаж, чтобы маска превратилась в масло. Удалите излишки с помощью воды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Высушите кожу салфеткой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0480" y="3199973"/>
            <a:ext cx="2051720" cy="1741198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Нанесите </a:t>
            </a:r>
            <a:r>
              <a:rPr lang="ru-RU" sz="1100" dirty="0" err="1">
                <a:solidFill>
                  <a:schemeClr val="tx1"/>
                </a:solidFill>
              </a:rPr>
              <a:t>пилинг</a:t>
            </a:r>
            <a:r>
              <a:rPr lang="ru-RU" sz="1100" dirty="0">
                <a:solidFill>
                  <a:schemeClr val="tx1"/>
                </a:solidFill>
              </a:rPr>
              <a:t> на лицо, шею и декольте, избегая области вокруг глаз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Выполните массаж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Оставьте </a:t>
            </a:r>
            <a:r>
              <a:rPr lang="ru-RU" sz="1100" dirty="0" err="1">
                <a:solidFill>
                  <a:schemeClr val="tx1"/>
                </a:solidFill>
              </a:rPr>
              <a:t>пилинг</a:t>
            </a:r>
            <a:r>
              <a:rPr lang="ru-RU" sz="1100" dirty="0">
                <a:solidFill>
                  <a:schemeClr val="tx1"/>
                </a:solidFill>
              </a:rPr>
              <a:t> до высыхания и удалите скатывающими движениями. При необходимости, удалите остатки водой.</a:t>
            </a:r>
            <a:endParaRPr lang="fr-FR" sz="11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Высушите кожу салфеткой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232" y="3199969"/>
            <a:ext cx="2051720" cy="1741198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Нанесите крем на лицо, шею и декольте, избегая области вокруг глаз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Выполните массаж </a:t>
            </a:r>
            <a:r>
              <a:rPr lang="ru-RU" sz="1100" dirty="0" smtClean="0">
                <a:solidFill>
                  <a:schemeClr val="tx1"/>
                </a:solidFill>
              </a:rPr>
              <a:t>лёгкими круговыми </a:t>
            </a:r>
            <a:r>
              <a:rPr lang="ru-RU" sz="1100" dirty="0">
                <a:solidFill>
                  <a:schemeClr val="tx1"/>
                </a:solidFill>
              </a:rPr>
              <a:t>движениями пока крем не станет плотным.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Удалите излишки с помощью воды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</a:rPr>
              <a:t>Высушите кожу салфеткой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2228" y="5229200"/>
            <a:ext cx="6588224" cy="648072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Крем по типу кожу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11560" y="40410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531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03" b="15909"/>
          <a:stretch/>
        </p:blipFill>
        <p:spPr>
          <a:xfrm>
            <a:off x="4035192" y="781050"/>
            <a:ext cx="5108808" cy="6076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1340768"/>
            <a:ext cx="7920880" cy="5004556"/>
          </a:xfrm>
          <a:prstGeom prst="rect">
            <a:avLst/>
          </a:prstGeom>
          <a:noFill/>
          <a:ln w="76200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3" y="1700808"/>
            <a:ext cx="309634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DE2C8"/>
                </a:solidFill>
              </a:rPr>
              <a:t>Результат</a:t>
            </a:r>
            <a:endParaRPr lang="en-US" sz="2800" dirty="0">
              <a:solidFill>
                <a:srgbClr val="CDE2C8"/>
              </a:solidFill>
            </a:endParaRPr>
          </a:p>
          <a:p>
            <a:pPr algn="just"/>
            <a:endParaRPr lang="en-US" sz="200" dirty="0"/>
          </a:p>
          <a:p>
            <a:pPr algn="just"/>
            <a:r>
              <a:rPr lang="ru-RU" dirty="0"/>
              <a:t>Видимый результат после первой процедуры  и в течении последующих недель.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Для оптимального результата рекомендуется провести курс из 3 процедур </a:t>
            </a:r>
            <a:r>
              <a:rPr lang="ru-RU" dirty="0" smtClean="0"/>
              <a:t>в течении месяца. Перерыв между курсами должен быть не менее 4-5 </a:t>
            </a:r>
            <a:r>
              <a:rPr lang="ru-RU" dirty="0"/>
              <a:t>недель. Это оптимальный период для обновления клеток кожи.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Курс рекомендуется проходить 2-3 раза в год в зависимости от степени загрязнения кожи.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9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24" t="7485" b="4251"/>
          <a:stretch/>
        </p:blipFill>
        <p:spPr>
          <a:xfrm>
            <a:off x="0" y="776377"/>
            <a:ext cx="6012160" cy="60816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63888" y="414908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Удивительные текстуры средств, которые трансформируются в другое состояние при проведении процедуры, привлекут внимание даже самого взыскательного клиента. </a:t>
            </a:r>
            <a:endParaRPr lang="en-US" sz="1200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234888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Текстуры-трансформеры</a:t>
            </a:r>
            <a:endParaRPr lang="en-US" sz="5400" dirty="0">
              <a:solidFill>
                <a:srgbClr val="CDE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03648" y="1340768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63688" y="179604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Очищающий крем «Бархат»</a:t>
            </a:r>
            <a:endParaRPr lang="en-US" sz="1400" b="1" dirty="0"/>
          </a:p>
          <a:p>
            <a:r>
              <a:rPr lang="ru-RU" sz="1100" dirty="0"/>
              <a:t>Во время массажа крем становится более плотным, отбеливая кожу и «</a:t>
            </a:r>
            <a:r>
              <a:rPr lang="ru-RU" sz="1100" dirty="0" smtClean="0"/>
              <a:t>захватывая» глубокие загрязнения</a:t>
            </a:r>
            <a:endParaRPr lang="en-US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7544" y="2564904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32658" y="4121204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99592" y="2996952"/>
            <a:ext cx="19442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Баф</a:t>
            </a:r>
            <a:r>
              <a:rPr lang="ru-RU" sz="1400" b="1" dirty="0"/>
              <a:t>-крем</a:t>
            </a:r>
            <a:endParaRPr lang="fr-FR" sz="1100" b="1" dirty="0"/>
          </a:p>
          <a:p>
            <a:r>
              <a:rPr lang="ru-RU" sz="1100" dirty="0"/>
              <a:t>Мягкий крем-</a:t>
            </a:r>
            <a:r>
              <a:rPr lang="ru-RU" sz="1100" dirty="0" err="1"/>
              <a:t>эксфолиант</a:t>
            </a:r>
            <a:r>
              <a:rPr lang="ru-RU" sz="1100" dirty="0"/>
              <a:t> не содержит </a:t>
            </a:r>
            <a:r>
              <a:rPr lang="ru-RU" sz="1100" dirty="0" err="1"/>
              <a:t>скрабирующих</a:t>
            </a:r>
            <a:r>
              <a:rPr lang="ru-RU" sz="1100" dirty="0"/>
              <a:t> частиц. Он прекрасно подходит для массажа, а после выполняет функцию пилинга.</a:t>
            </a:r>
            <a:endParaRPr lang="en-US" sz="11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259632" y="4581128"/>
            <a:ext cx="21602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Двухфазная детокс-маска </a:t>
            </a:r>
            <a:r>
              <a:rPr lang="ru-RU" sz="1100" dirty="0"/>
              <a:t>Волшебная </a:t>
            </a:r>
            <a:r>
              <a:rPr lang="ru-RU" sz="1100" dirty="0" smtClean="0"/>
              <a:t>двухфазная </a:t>
            </a:r>
            <a:r>
              <a:rPr lang="ru-RU" sz="1100" dirty="0"/>
              <a:t>маска превращается в масло при контакте с водой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66685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8"/>
          <a:stretch/>
        </p:blipFill>
        <p:spPr>
          <a:xfrm>
            <a:off x="35496" y="785004"/>
            <a:ext cx="9108504" cy="6072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1340768"/>
            <a:ext cx="7920880" cy="5004556"/>
          </a:xfrm>
          <a:prstGeom prst="rect">
            <a:avLst/>
          </a:prstGeom>
          <a:noFill/>
          <a:ln w="76200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1732741"/>
            <a:ext cx="29523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Beauty-</a:t>
            </a:r>
            <a:r>
              <a:rPr lang="ru-RU" sz="28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</a:t>
            </a:r>
            <a:endParaRPr lang="en-US" sz="2800" dirty="0">
              <a:solidFill>
                <a:srgbClr val="CDE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dirty="0">
              <a:solidFill>
                <a:srgbClr val="CDE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/>
              <a:t>Для кого</a:t>
            </a:r>
            <a:r>
              <a:rPr lang="en-US" sz="2400" dirty="0"/>
              <a:t>?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/>
              <a:t>Для всех женщин вне зависимости от их возраста и типа кожи.</a:t>
            </a:r>
            <a:endParaRPr lang="en-U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/>
              <a:t>Очищение также может быть актуально и для мужчин</a:t>
            </a:r>
            <a:endParaRPr lang="en-U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/>
              <a:t>Для подростков, имеющих незначительные несовершенства.</a:t>
            </a:r>
            <a:endParaRPr lang="en-US" sz="1200" dirty="0"/>
          </a:p>
          <a:p>
            <a:pPr algn="just"/>
            <a:endParaRPr lang="en-US" sz="1200" dirty="0"/>
          </a:p>
          <a:p>
            <a:pPr algn="just"/>
            <a:r>
              <a:rPr lang="ru-RU" sz="2400" dirty="0"/>
              <a:t>Когда делать</a:t>
            </a:r>
            <a:r>
              <a:rPr lang="en-US" sz="2400" dirty="0"/>
              <a:t>?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/>
              <a:t>Для оптимального результата рекомендуется пройти курс из 3-х процедур </a:t>
            </a:r>
            <a:r>
              <a:rPr lang="ru-RU" sz="1200" dirty="0" smtClean="0"/>
              <a:t>в течении месяца.</a:t>
            </a:r>
            <a:endParaRPr lang="en-U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/>
              <a:t>При каждой смене времени года.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4119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757091"/>
              </p:ext>
            </p:extLst>
          </p:nvPr>
        </p:nvGraphicFramePr>
        <p:xfrm>
          <a:off x="1115616" y="2708920"/>
          <a:ext cx="7099301" cy="28384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09327"/>
                <a:gridCol w="1751817"/>
                <a:gridCol w="723576"/>
                <a:gridCol w="1053629"/>
                <a:gridCol w="675973"/>
                <a:gridCol w="1320210"/>
                <a:gridCol w="964769"/>
              </a:tblGrid>
              <a:tr h="54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err="1">
                          <a:effectLst/>
                        </a:rPr>
                        <a:t>Реф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Продукт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Объём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средства, мл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Используемое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количество, мл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Цена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средства, €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Количество процедур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Цена за используемое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количество, €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</a:rPr>
                        <a:t>72083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Универсальное очищающее средство для лица и глаз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</a:rPr>
                        <a:t>72090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Безалгольный тоник для чувствительной кожи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</a:rPr>
                        <a:t>72051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Очищающий крем "Бархат"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1,38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</a:rPr>
                        <a:t>72052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Баф-крем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</a:rPr>
                        <a:t>72053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Двухфазная детокс-маска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36,90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1,85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>
                          <a:effectLst/>
                        </a:rPr>
                        <a:t>72078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>
                          <a:effectLst/>
                        </a:rPr>
                        <a:t>Кислородный стимулирующий крем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27,57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>
                          <a:effectLst/>
                        </a:rPr>
                        <a:t>Себестоимость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u="none" strike="noStrike" dirty="0" smtClean="0">
                          <a:effectLst/>
                        </a:rPr>
                        <a:t>5,69€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Рекомендованная цена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 smtClean="0">
                          <a:effectLst/>
                        </a:rPr>
                        <a:t>25,00€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5"/>
          <p:cNvSpPr/>
          <p:nvPr/>
        </p:nvSpPr>
        <p:spPr>
          <a:xfrm>
            <a:off x="611560" y="1340768"/>
            <a:ext cx="7920880" cy="5004556"/>
          </a:xfrm>
          <a:prstGeom prst="rect">
            <a:avLst/>
          </a:prstGeom>
          <a:noFill/>
          <a:ln w="76200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620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Себестоимость и рекомендованная цена</a:t>
            </a:r>
            <a:endParaRPr lang="en-US" sz="2800" b="1" dirty="0">
              <a:solidFill>
                <a:srgbClr val="CDE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6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4"/>
          <a:stretch/>
        </p:blipFill>
        <p:spPr>
          <a:xfrm>
            <a:off x="0" y="783771"/>
            <a:ext cx="6588224" cy="60742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6136" y="2492896"/>
            <a:ext cx="2859858" cy="4365104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Уникальная программа глубокого очищения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Глубокое очищение кожи – лучшее решение для возвращение здорового цвета лица и омоложения кожи лица.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7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7" t="9875" r="8667" b="10539"/>
          <a:stretch/>
        </p:blipFill>
        <p:spPr>
          <a:xfrm>
            <a:off x="-1" y="766659"/>
            <a:ext cx="9144000" cy="608007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187624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MV Boli" panose="02000500030200090000" pitchFamily="2" charset="0"/>
                <a:cs typeface="MV Boli" panose="02000500030200090000" pitchFamily="2" charset="0"/>
              </a:rPr>
              <a:t>Почему очищение необходимо</a:t>
            </a:r>
            <a:r>
              <a:rPr lang="ru-RU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23726" y="2603006"/>
            <a:ext cx="20162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MV Boli" panose="02000500030200090000" pitchFamily="2" charset="0"/>
                <a:cs typeface="MV Boli" panose="02000500030200090000" pitchFamily="2" charset="0"/>
              </a:rPr>
              <a:t>УЛУЧШЕНИЕ ЦВЕТА ЛИЦА</a:t>
            </a:r>
            <a:endParaRPr lang="en-US" sz="1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Активирует регенерацию клеток, выравнивает микрорельеф кожи, устраняя несовершенства, обеспечивая идеальный тон, здоровый цвет лица, тонус и сияние</a:t>
            </a:r>
          </a:p>
          <a:p>
            <a:pPr algn="just"/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b="1" dirty="0">
                <a:latin typeface="MV Boli" panose="02000500030200090000" pitchFamily="2" charset="0"/>
                <a:cs typeface="MV Boli" panose="02000500030200090000" pitchFamily="2" charset="0"/>
              </a:rPr>
              <a:t>УСПОКАИВАЮЩИЙ ЭФФЕКТ</a:t>
            </a:r>
            <a:endParaRPr lang="en-US" sz="1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Кожа становится невероятно мягкой и гладкой.</a:t>
            </a:r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b="1" dirty="0">
                <a:latin typeface="MV Boli" panose="02000500030200090000" pitchFamily="2" charset="0"/>
                <a:cs typeface="MV Boli" panose="02000500030200090000" pitchFamily="2" charset="0"/>
              </a:rPr>
              <a:t>АНТИВОЗРАСТНОЙ ЭФФЕКТ</a:t>
            </a:r>
            <a:endParaRPr lang="en-US" sz="1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Способствует регенерации клеток кожи, за счёт устранение ороговевших клеток</a:t>
            </a:r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68144" y="2603006"/>
            <a:ext cx="2304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MV Boli" panose="02000500030200090000" pitchFamily="2" charset="0"/>
                <a:cs typeface="MV Boli" panose="02000500030200090000" pitchFamily="2" charset="0"/>
              </a:rPr>
              <a:t>СТИМУЛЯЦИЯ</a:t>
            </a:r>
            <a:endParaRPr lang="en-US" sz="1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Комбинация очищения и эксфолиации кожи </a:t>
            </a:r>
            <a:r>
              <a:rPr lang="ru-RU" sz="1000" dirty="0" smtClean="0">
                <a:latin typeface="MV Boli" panose="02000500030200090000" pitchFamily="2" charset="0"/>
                <a:cs typeface="MV Boli" panose="02000500030200090000" pitchFamily="2" charset="0"/>
              </a:rPr>
              <a:t>активирует </a:t>
            </a:r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микроциркуляцию</a:t>
            </a:r>
            <a:r>
              <a:rPr lang="en-US" sz="10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just"/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b="1" dirty="0">
                <a:latin typeface="MV Boli" panose="02000500030200090000" pitchFamily="2" charset="0"/>
                <a:cs typeface="MV Boli" panose="02000500030200090000" pitchFamily="2" charset="0"/>
              </a:rPr>
              <a:t>АКТИВАЦИЯ</a:t>
            </a:r>
            <a:endParaRPr lang="en-US" sz="1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just"/>
            <a:r>
              <a:rPr lang="ru-RU" sz="1000" dirty="0" smtClean="0">
                <a:latin typeface="MV Boli" panose="02000500030200090000" pitchFamily="2" charset="0"/>
                <a:cs typeface="MV Boli" panose="02000500030200090000" pitchFamily="2" charset="0"/>
              </a:rPr>
              <a:t>Активные </a:t>
            </a:r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ингредиенты </a:t>
            </a:r>
            <a:r>
              <a:rPr lang="ru-RU" sz="1000" dirty="0" err="1">
                <a:latin typeface="MV Boli" panose="02000500030200090000" pitchFamily="2" charset="0"/>
                <a:cs typeface="MV Boli" panose="02000500030200090000" pitchFamily="2" charset="0"/>
              </a:rPr>
              <a:t>постпроцедурных</a:t>
            </a:r>
            <a:r>
              <a:rPr lang="ru-RU" sz="1000" dirty="0">
                <a:latin typeface="MV Boli" panose="02000500030200090000" pitchFamily="2" charset="0"/>
                <a:cs typeface="MV Boli" panose="02000500030200090000" pitchFamily="2" charset="0"/>
              </a:rPr>
              <a:t> средств лучше проникают в очищенную кожу лица.</a:t>
            </a:r>
            <a:endParaRPr lang="en-US" sz="1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280" y="2627754"/>
            <a:ext cx="312447" cy="2972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280" y="3981710"/>
            <a:ext cx="312447" cy="2972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280" y="4773769"/>
            <a:ext cx="312447" cy="2972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698" y="2580754"/>
            <a:ext cx="312447" cy="29720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698" y="3548284"/>
            <a:ext cx="312447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95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3581" y="764704"/>
            <a:ext cx="1078539" cy="6093295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58"/>
          <a:stretch/>
        </p:blipFill>
        <p:spPr>
          <a:xfrm>
            <a:off x="-1" y="790575"/>
            <a:ext cx="4573582" cy="6067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8104" y="2356425"/>
            <a:ext cx="33956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САЛОННАЯ ПРОЦЕДУРА</a:t>
            </a:r>
            <a:endParaRPr lang="en-US" sz="2800" dirty="0"/>
          </a:p>
          <a:p>
            <a:pPr algn="r"/>
            <a:r>
              <a:rPr lang="en-US" sz="5400" dirty="0">
                <a:solidFill>
                  <a:srgbClr val="CDE2C8"/>
                </a:solidFill>
              </a:rPr>
              <a:t>Express </a:t>
            </a:r>
          </a:p>
          <a:p>
            <a:pPr algn="r"/>
            <a:r>
              <a:rPr lang="en-US" sz="5400" dirty="0">
                <a:solidFill>
                  <a:srgbClr val="CDE2C8"/>
                </a:solidFill>
              </a:rPr>
              <a:t>D-</a:t>
            </a:r>
            <a:r>
              <a:rPr lang="en-US" sz="5400" dirty="0" err="1">
                <a:solidFill>
                  <a:srgbClr val="CDE2C8"/>
                </a:solidFill>
              </a:rPr>
              <a:t>Tox</a:t>
            </a:r>
            <a:r>
              <a:rPr lang="en-US" sz="5400" dirty="0">
                <a:solidFill>
                  <a:srgbClr val="CDE2C8"/>
                </a:solidFill>
              </a:rPr>
              <a:t> </a:t>
            </a:r>
          </a:p>
          <a:p>
            <a:pPr algn="r"/>
            <a:r>
              <a:rPr lang="ru-RU" sz="2000" dirty="0"/>
              <a:t>Процедура, которая поможет защитить вашу кожу</a:t>
            </a:r>
            <a:r>
              <a:rPr lang="en-US" sz="20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634" y="3997644"/>
            <a:ext cx="716342" cy="716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678" y="2568642"/>
            <a:ext cx="716342" cy="716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678" y="5445224"/>
            <a:ext cx="716342" cy="716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679" y="1160420"/>
            <a:ext cx="716342" cy="716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4560460" y="1916832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ЗАГРЯЗНЁННЫЙ </a:t>
            </a:r>
          </a:p>
          <a:p>
            <a:pPr algn="ctr"/>
            <a:r>
              <a:rPr lang="ru-RU" sz="1000" b="1" dirty="0"/>
              <a:t>ВОЗДУХ</a:t>
            </a:r>
            <a:endParaRPr lang="fr-FR" sz="1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41556" y="6166155"/>
            <a:ext cx="742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НЕДОСЫП</a:t>
            </a:r>
            <a:endParaRPr lang="fr-FR" sz="1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752818" y="3316922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ФАСТФУД</a:t>
            </a:r>
            <a:endParaRPr lang="fr-FR" sz="1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774461" y="4757082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КУРЕНИЕ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xmlns="" val="72534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429000"/>
            <a:ext cx="2987824" cy="30367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691" y="3421779"/>
            <a:ext cx="3168352" cy="32201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112" y="3421778"/>
            <a:ext cx="3168352" cy="32201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2143" y="2924944"/>
            <a:ext cx="990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83360" y="2924944"/>
            <a:ext cx="990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80815" y="2924944"/>
            <a:ext cx="990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rgbClr val="CDE2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3080" y="3359894"/>
            <a:ext cx="18722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E2C8"/>
                </a:solidFill>
              </a:rPr>
              <a:t>ГЛУБОКОЕ</a:t>
            </a:r>
          </a:p>
          <a:p>
            <a:r>
              <a:rPr lang="ru-RU" sz="1600" b="1" dirty="0">
                <a:solidFill>
                  <a:srgbClr val="CDE2C8"/>
                </a:solidFill>
              </a:rPr>
              <a:t>ОЧИЩЕНИЕ</a:t>
            </a:r>
            <a:endParaRPr lang="en-US" sz="1600" b="1" dirty="0">
              <a:solidFill>
                <a:srgbClr val="CDE2C8"/>
              </a:solidFill>
            </a:endParaRPr>
          </a:p>
          <a:p>
            <a:r>
              <a:rPr lang="ru-RU" sz="1200" b="1" dirty="0"/>
              <a:t>Очищающий крем «Бархат»</a:t>
            </a:r>
            <a:r>
              <a:rPr lang="ru-RU" sz="1200" dirty="0"/>
              <a:t>, благодаря своей уникальной текстуре, удаляет глубокие загрязнения, мягко очищает и отбеливает кожу, не повреждая её.</a:t>
            </a:r>
            <a:endParaRPr lang="en-US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47456" y="3359894"/>
            <a:ext cx="1620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E2C8"/>
                </a:solidFill>
              </a:rPr>
              <a:t>ЭКСФОЛИАЦИЯ</a:t>
            </a:r>
            <a:endParaRPr lang="en-US" sz="1600" b="1" dirty="0">
              <a:solidFill>
                <a:srgbClr val="CDE2C8"/>
              </a:solidFill>
            </a:endParaRPr>
          </a:p>
          <a:p>
            <a:r>
              <a:rPr lang="ru-RU" sz="1200" b="1" dirty="0" err="1"/>
              <a:t>Баф</a:t>
            </a:r>
            <a:r>
              <a:rPr lang="ru-RU" sz="1200" b="1" dirty="0"/>
              <a:t>-крем</a:t>
            </a:r>
            <a:r>
              <a:rPr lang="ru-RU" sz="1200" dirty="0"/>
              <a:t> бережно </a:t>
            </a:r>
            <a:r>
              <a:rPr lang="ru-RU" sz="1200" dirty="0" err="1"/>
              <a:t>отшелушивает</a:t>
            </a:r>
            <a:r>
              <a:rPr lang="ru-RU" sz="1200" dirty="0"/>
              <a:t> омертвевшие клетки кожи, очищает поры и улучшает цвет лица.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127776" y="3350602"/>
            <a:ext cx="1404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E2C8"/>
                </a:solidFill>
              </a:rPr>
              <a:t>ДЕТОКС</a:t>
            </a:r>
            <a:endParaRPr lang="en-US" sz="1600" b="1" dirty="0">
              <a:solidFill>
                <a:srgbClr val="CDE2C8"/>
              </a:solidFill>
            </a:endParaRPr>
          </a:p>
          <a:p>
            <a:r>
              <a:rPr lang="ru-RU" sz="1200" b="1" dirty="0"/>
              <a:t>Двухфазная </a:t>
            </a:r>
            <a:r>
              <a:rPr lang="ru-RU" sz="1200" b="1" dirty="0" err="1"/>
              <a:t>детокс</a:t>
            </a:r>
            <a:r>
              <a:rPr lang="ru-RU" sz="1200" b="1" dirty="0"/>
              <a:t>-маска</a:t>
            </a:r>
            <a:r>
              <a:rPr lang="ru-RU" sz="1200" dirty="0"/>
              <a:t> мягко очищает кожу, улучшает цвет лица, обладает </a:t>
            </a:r>
            <a:r>
              <a:rPr lang="ru-RU" sz="1200" dirty="0" err="1"/>
              <a:t>детокс</a:t>
            </a:r>
            <a:r>
              <a:rPr lang="ru-RU" sz="1200" dirty="0"/>
              <a:t> эффектом.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67544" y="1700808"/>
            <a:ext cx="8172400" cy="1512168"/>
          </a:xfrm>
          <a:prstGeom prst="rect">
            <a:avLst/>
          </a:prstGeom>
          <a:solidFill>
            <a:srgbClr val="CDE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Express D-</a:t>
            </a:r>
            <a:r>
              <a:rPr lang="en-US" sz="2800" dirty="0" err="1">
                <a:solidFill>
                  <a:schemeClr val="tx1"/>
                </a:solidFill>
              </a:rPr>
              <a:t>Tox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Глубокое очищение кожи обязательно для насыщения её кислородом. Процедура </a:t>
            </a:r>
            <a:r>
              <a:rPr lang="en-US" sz="1600" dirty="0">
                <a:solidFill>
                  <a:schemeClr val="tx1"/>
                </a:solidFill>
              </a:rPr>
              <a:t>Express D-</a:t>
            </a:r>
            <a:r>
              <a:rPr lang="en-US" sz="1600" dirty="0" err="1">
                <a:solidFill>
                  <a:schemeClr val="tx1"/>
                </a:solidFill>
              </a:rPr>
              <a:t>Tox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всего за 30 минут удаляет загрязнения, токсины, восстанавливает </a:t>
            </a:r>
            <a:r>
              <a:rPr lang="ru-RU" sz="1600" dirty="0" err="1">
                <a:solidFill>
                  <a:schemeClr val="tx1"/>
                </a:solidFill>
              </a:rPr>
              <a:t>себорегуляцию</a:t>
            </a:r>
            <a:r>
              <a:rPr lang="ru-RU" sz="1600" dirty="0">
                <a:solidFill>
                  <a:schemeClr val="tx1"/>
                </a:solidFill>
              </a:rPr>
              <a:t> сальных желёз и </a:t>
            </a:r>
            <a:r>
              <a:rPr lang="ru-RU" sz="1600" dirty="0" err="1">
                <a:solidFill>
                  <a:schemeClr val="tx1"/>
                </a:solidFill>
              </a:rPr>
              <a:t>гидролипидный</a:t>
            </a:r>
            <a:r>
              <a:rPr lang="ru-RU" sz="1600" dirty="0">
                <a:solidFill>
                  <a:schemeClr val="tx1"/>
                </a:solidFill>
              </a:rPr>
              <a:t> баланс кожи. Очищенная и сияющая кожа готова к более глубокому проникновению активных ингредиентов.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74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196752"/>
            <a:ext cx="1872208" cy="5256584"/>
          </a:xfrm>
          <a:prstGeom prst="rect">
            <a:avLst/>
          </a:prstGeom>
          <a:solidFill>
            <a:srgbClr val="CDE2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Активный ингредиент, входящий в состав каждого из 3-х средств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ОЛИГОПРОТЕИНЫ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</a:rPr>
              <a:t>Происхождение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Натуральный продукт, полученный из </a:t>
            </a:r>
            <a:r>
              <a:rPr lang="ru-RU" sz="1200" dirty="0" smtClean="0">
                <a:solidFill>
                  <a:schemeClr val="tx1"/>
                </a:solidFill>
              </a:rPr>
              <a:t>бурой водоросли ламинарии </a:t>
            </a:r>
            <a:r>
              <a:rPr lang="ru-RU" sz="1200" dirty="0">
                <a:solidFill>
                  <a:schemeClr val="tx1"/>
                </a:solidFill>
              </a:rPr>
              <a:t>и содержащий полезные микроэлементы (медь, марганец, железо, магний, кальций и цинк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</a:rPr>
              <a:t>Свойства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Стимулируют естественные функции кожи, выравнивают и улучшают цвет лица. Также обладают </a:t>
            </a:r>
            <a:r>
              <a:rPr lang="ru-RU" sz="1200" dirty="0" err="1">
                <a:solidFill>
                  <a:schemeClr val="tx1"/>
                </a:solidFill>
              </a:rPr>
              <a:t>детокс</a:t>
            </a:r>
            <a:r>
              <a:rPr lang="ru-RU" sz="1200" dirty="0">
                <a:solidFill>
                  <a:schemeClr val="tx1"/>
                </a:solidFill>
              </a:rPr>
              <a:t> эффектом. </a:t>
            </a:r>
          </a:p>
          <a:p>
            <a:pPr algn="just"/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</a:rPr>
              <a:t>Концентрация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От</a:t>
            </a:r>
            <a:r>
              <a:rPr lang="en-US" sz="1200" dirty="0">
                <a:solidFill>
                  <a:schemeClr val="tx1"/>
                </a:solidFill>
              </a:rPr>
              <a:t> 0,25</a:t>
            </a:r>
            <a:r>
              <a:rPr lang="ru-RU" sz="1200" dirty="0">
                <a:solidFill>
                  <a:schemeClr val="tx1"/>
                </a:solidFill>
              </a:rPr>
              <a:t>% до</a:t>
            </a:r>
            <a:r>
              <a:rPr lang="en-US" sz="1200" dirty="0">
                <a:solidFill>
                  <a:schemeClr val="tx1"/>
                </a:solidFill>
              </a:rPr>
              <a:t> 0,5%</a:t>
            </a:r>
            <a:r>
              <a:rPr lang="ru-RU" sz="1200" dirty="0">
                <a:solidFill>
                  <a:schemeClr val="tx1"/>
                </a:solidFill>
              </a:rPr>
              <a:t>, в зависимости от средства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96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196752"/>
            <a:ext cx="2592288" cy="5256584"/>
          </a:xfrm>
          <a:prstGeom prst="rect">
            <a:avLst/>
          </a:prstGeom>
          <a:solidFill>
            <a:srgbClr val="CDE2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1" y="4509120"/>
            <a:ext cx="4248471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 smtClean="0">
                <a:solidFill>
                  <a:schemeClr val="tx1"/>
                </a:solidFill>
              </a:rPr>
              <a:t>кокосовое </a:t>
            </a:r>
            <a:r>
              <a:rPr lang="ru-RU" sz="1100" dirty="0">
                <a:solidFill>
                  <a:schemeClr val="tx1"/>
                </a:solidFill>
              </a:rPr>
              <a:t>масло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очень мягкое поверхностно-активное вещество, которое проникает в поры, удаляя загрязнения. </a:t>
            </a:r>
            <a:r>
              <a:rPr lang="ru-RU" sz="1100" dirty="0" err="1">
                <a:solidFill>
                  <a:schemeClr val="tx1"/>
                </a:solidFill>
              </a:rPr>
              <a:t>Биоразлагаемое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4999" y="450912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Очищающий крем «Бархат»</a:t>
            </a:r>
          </a:p>
          <a:p>
            <a:pPr algn="just"/>
            <a:endParaRPr lang="fr-FR" sz="1200" b="1" dirty="0"/>
          </a:p>
          <a:p>
            <a:pPr algn="just"/>
            <a:r>
              <a:rPr lang="ru-RU" sz="1200" b="1" dirty="0"/>
              <a:t>Концентрация активных ингредиентов </a:t>
            </a:r>
            <a:r>
              <a:rPr lang="fr-FR" sz="1200" b="1" dirty="0"/>
              <a:t>10,25</a:t>
            </a:r>
            <a:r>
              <a:rPr lang="fr-FR" sz="1200" b="1" dirty="0" smtClean="0"/>
              <a:t>%</a:t>
            </a:r>
          </a:p>
          <a:p>
            <a:pPr algn="just"/>
            <a:endParaRPr lang="fr-FR" sz="1200" b="1" dirty="0"/>
          </a:p>
          <a:p>
            <a:pPr algn="just"/>
            <a:r>
              <a:rPr lang="ru-RU" sz="1200" b="1" dirty="0" smtClean="0"/>
              <a:t>Арт. 72051000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059832" y="408810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Мягкий очищающий агент</a:t>
            </a:r>
            <a:r>
              <a:rPr lang="fr-FR" sz="1200" b="1" dirty="0"/>
              <a:t> 10%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52320" y="4509120"/>
            <a:ext cx="1359770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Микроэлементы из бурой водоросли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улучшают цвет лица, обладают </a:t>
            </a:r>
            <a:r>
              <a:rPr lang="ru-RU" sz="1100" dirty="0" err="1">
                <a:solidFill>
                  <a:schemeClr val="tx1"/>
                </a:solidFill>
              </a:rPr>
              <a:t>детокс</a:t>
            </a:r>
            <a:r>
              <a:rPr lang="ru-RU" sz="1100" dirty="0">
                <a:solidFill>
                  <a:schemeClr val="tx1"/>
                </a:solidFill>
              </a:rPr>
              <a:t> эффектом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452320" y="3944089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Морские </a:t>
            </a:r>
            <a:r>
              <a:rPr lang="ru-RU" sz="1200" b="1" dirty="0" err="1"/>
              <a:t>Олигопротеины</a:t>
            </a:r>
            <a:r>
              <a:rPr lang="ru-RU" sz="1200" b="1" dirty="0"/>
              <a:t> </a:t>
            </a:r>
            <a:r>
              <a:rPr lang="en-US" sz="1200" b="1" dirty="0"/>
              <a:t>0,25%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607"/>
          <a:stretch/>
        </p:blipFill>
        <p:spPr>
          <a:xfrm>
            <a:off x="291471" y="1893421"/>
            <a:ext cx="2987824" cy="2471684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776150" y="1389364"/>
            <a:ext cx="990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60"/>
          <a:stretch/>
        </p:blipFill>
        <p:spPr>
          <a:xfrm>
            <a:off x="3059831" y="1196752"/>
            <a:ext cx="4248472" cy="26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77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93" r="9738"/>
          <a:stretch/>
        </p:blipFill>
        <p:spPr>
          <a:xfrm>
            <a:off x="3059832" y="1217746"/>
            <a:ext cx="2054266" cy="2697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196752"/>
            <a:ext cx="2592288" cy="5256584"/>
          </a:xfrm>
          <a:prstGeom prst="rect">
            <a:avLst/>
          </a:prstGeom>
          <a:solidFill>
            <a:srgbClr val="CDE2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4509120"/>
            <a:ext cx="2054266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экстракт из древесины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 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её мягкая текстура помогает мягко удалить омертвевшие клетки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6256" y="4447029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/>
              <a:t>Баф</a:t>
            </a:r>
            <a:r>
              <a:rPr lang="ru-RU" sz="1200" b="1" dirty="0"/>
              <a:t>-крем</a:t>
            </a:r>
            <a:endParaRPr lang="fr-FR" sz="1200" b="1" dirty="0"/>
          </a:p>
          <a:p>
            <a:pPr algn="just"/>
            <a:endParaRPr lang="fr-FR" sz="1200" b="1" dirty="0"/>
          </a:p>
          <a:p>
            <a:pPr algn="just"/>
            <a:r>
              <a:rPr lang="ru-RU" sz="1200" b="1" dirty="0"/>
              <a:t>Концентрация активных ингредиентов </a:t>
            </a:r>
            <a:r>
              <a:rPr lang="en-US" sz="1200" b="1" dirty="0"/>
              <a:t>29,25</a:t>
            </a:r>
            <a:r>
              <a:rPr lang="en-US" sz="1200" b="1" dirty="0" smtClean="0"/>
              <a:t>%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Арт. </a:t>
            </a:r>
            <a:r>
              <a:rPr lang="ru-RU" sz="1200" b="1" dirty="0" smtClean="0"/>
              <a:t>72052000</a:t>
            </a:r>
            <a:endParaRPr lang="fr-FR" sz="1200" b="1" dirty="0"/>
          </a:p>
          <a:p>
            <a:pPr algn="just"/>
            <a:endParaRPr lang="en-US" sz="1200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08" r="6701"/>
          <a:stretch/>
        </p:blipFill>
        <p:spPr>
          <a:xfrm>
            <a:off x="5254037" y="1217746"/>
            <a:ext cx="2054267" cy="269749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059832" y="408810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Целлюлоза </a:t>
            </a:r>
            <a:r>
              <a:rPr lang="fr-FR" sz="1200" b="1" dirty="0"/>
              <a:t>17%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4037" y="4517504"/>
            <a:ext cx="2054266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экстракт свеклы-это естественная аминокислота, которая притягивает и перераспределяет воду каждый раз, когда кожа нуждается в этом. Помогает поддерживать водный баланс и обладает успокаивающими свойствами.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54036" y="4096489"/>
            <a:ext cx="169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Экстракт свеклы </a:t>
            </a:r>
            <a:r>
              <a:rPr lang="fr-FR" sz="1200" b="1" dirty="0"/>
              <a:t>3%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679"/>
          <a:stretch/>
        </p:blipFill>
        <p:spPr>
          <a:xfrm>
            <a:off x="194208" y="1719855"/>
            <a:ext cx="3168352" cy="255430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740877" y="1223020"/>
            <a:ext cx="990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52320" y="1948190"/>
            <a:ext cx="1359770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белая глина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 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глина известна своими очищающими свойствами и способностью регулировать секрецию сальных желёз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435449" y="1587633"/>
            <a:ext cx="1359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Каолин </a:t>
            </a:r>
            <a:r>
              <a:rPr lang="fr-FR" sz="1200" b="1" dirty="0"/>
              <a:t>9%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52320" y="4509120"/>
            <a:ext cx="1359770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Микроэлементы из бурой водоросли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улучшают цвет лица, обладают </a:t>
            </a:r>
            <a:r>
              <a:rPr lang="ru-RU" sz="1100" dirty="0" err="1">
                <a:solidFill>
                  <a:schemeClr val="tx1"/>
                </a:solidFill>
              </a:rPr>
              <a:t>детокс</a:t>
            </a:r>
            <a:r>
              <a:rPr lang="ru-RU" sz="1100" dirty="0">
                <a:solidFill>
                  <a:schemeClr val="tx1"/>
                </a:solidFill>
              </a:rPr>
              <a:t> эффектом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52320" y="39440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Морские </a:t>
            </a:r>
            <a:r>
              <a:rPr lang="ru-RU" sz="1200" b="1" dirty="0" err="1"/>
              <a:t>олигопротеины</a:t>
            </a:r>
            <a:r>
              <a:rPr lang="ru-RU" sz="1200" b="1" dirty="0"/>
              <a:t> </a:t>
            </a:r>
            <a:r>
              <a:rPr lang="en-US" sz="1200" b="1" dirty="0"/>
              <a:t>0,25%</a:t>
            </a:r>
          </a:p>
        </p:txBody>
      </p:sp>
    </p:spTree>
    <p:extLst>
      <p:ext uri="{BB962C8B-B14F-4D97-AF65-F5344CB8AC3E}">
        <p14:creationId xmlns:p14="http://schemas.microsoft.com/office/powerpoint/2010/main" xmlns="" val="166983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196752"/>
            <a:ext cx="2592288" cy="5256584"/>
          </a:xfrm>
          <a:prstGeom prst="rect">
            <a:avLst/>
          </a:prstGeom>
          <a:solidFill>
            <a:srgbClr val="CDE2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4509120"/>
            <a:ext cx="2054266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белая и зелёная глина, бентонит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этот комплекс обладает очищающими и абсорбирующими свойствами. Он как магнит притягивает к себе все загрязнения и токсины, накопившиеся в коже. 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537" y="1709938"/>
            <a:ext cx="3168352" cy="322019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28543" y="4509120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Двухфазная </a:t>
            </a:r>
            <a:r>
              <a:rPr lang="ru-RU" sz="1200" b="1" dirty="0" err="1"/>
              <a:t>детокс</a:t>
            </a:r>
            <a:r>
              <a:rPr lang="ru-RU" sz="1200" b="1" dirty="0"/>
              <a:t>-маска</a:t>
            </a:r>
            <a:endParaRPr lang="en-US" sz="1200" b="1" dirty="0"/>
          </a:p>
          <a:p>
            <a:pPr algn="just"/>
            <a:endParaRPr lang="fr-FR" sz="1200" b="1" dirty="0"/>
          </a:p>
          <a:p>
            <a:pPr algn="just"/>
            <a:r>
              <a:rPr lang="ru-RU" sz="1200" b="1" dirty="0"/>
              <a:t>Концентрация активных ингредиентов </a:t>
            </a:r>
            <a:r>
              <a:rPr lang="fr-FR" sz="1200" b="1" dirty="0"/>
              <a:t>17</a:t>
            </a:r>
            <a:r>
              <a:rPr lang="fr-FR" sz="1200" b="1" dirty="0" smtClean="0"/>
              <a:t>%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Арт. </a:t>
            </a:r>
            <a:r>
              <a:rPr lang="ru-RU" sz="1200" b="1" dirty="0" smtClean="0"/>
              <a:t>72053000</a:t>
            </a:r>
            <a:endParaRPr lang="fr-FR" sz="1200" b="1" dirty="0"/>
          </a:p>
          <a:p>
            <a:pPr algn="just"/>
            <a:endParaRPr lang="fr-FR" sz="1200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08" r="6701"/>
          <a:stretch/>
        </p:blipFill>
        <p:spPr>
          <a:xfrm>
            <a:off x="5254037" y="1217746"/>
            <a:ext cx="2054267" cy="269749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1" y="1217746"/>
            <a:ext cx="2054267" cy="269749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059832" y="408810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D-</a:t>
            </a:r>
            <a:r>
              <a:rPr lang="en-US" sz="1200" b="1" dirty="0" err="1"/>
              <a:t>Tox</a:t>
            </a:r>
            <a:r>
              <a:rPr lang="en-US" sz="1200" b="1" dirty="0"/>
              <a:t> </a:t>
            </a:r>
            <a:r>
              <a:rPr lang="ru-RU" sz="1200" b="1" dirty="0"/>
              <a:t>комплекс</a:t>
            </a:r>
            <a:r>
              <a:rPr lang="en-US" sz="1200" b="1" dirty="0"/>
              <a:t> 8%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4036" y="4517504"/>
            <a:ext cx="2206665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экстракт свеклы и глицерин растительного происхождения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sz="2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 </a:t>
            </a:r>
            <a:r>
              <a:rPr lang="fr-FR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экстракт свеклы-это естественная аминокислота, которая притягивает и перераспределяет воду каждый раз, когда кожа нуждается в этом. Поддерживает водный баланс и успокаивает кожу. Глицерин обладает </a:t>
            </a:r>
            <a:r>
              <a:rPr lang="ru-RU" sz="1100" dirty="0" err="1">
                <a:solidFill>
                  <a:schemeClr val="tx1"/>
                </a:solidFill>
              </a:rPr>
              <a:t>уважняющими</a:t>
            </a:r>
            <a:r>
              <a:rPr lang="ru-RU" sz="1100" dirty="0">
                <a:solidFill>
                  <a:schemeClr val="tx1"/>
                </a:solidFill>
              </a:rPr>
              <a:t> свойствами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54036" y="4096489"/>
            <a:ext cx="219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Увлажняющий комплекс </a:t>
            </a:r>
            <a:r>
              <a:rPr lang="en-US" sz="1200" b="1" dirty="0"/>
              <a:t>8%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95515" y="1791102"/>
            <a:ext cx="1359770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fr-FR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это натуральное масло богато жирными кислотами, помогает восстановить </a:t>
            </a:r>
            <a:r>
              <a:rPr lang="ru-RU" sz="1100" dirty="0" err="1">
                <a:solidFill>
                  <a:schemeClr val="tx1"/>
                </a:solidFill>
              </a:rPr>
              <a:t>гидролипидный</a:t>
            </a:r>
            <a:r>
              <a:rPr lang="ru-RU" sz="1100" dirty="0">
                <a:solidFill>
                  <a:schemeClr val="tx1"/>
                </a:solidFill>
              </a:rPr>
              <a:t> баланс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527698" y="1211481"/>
            <a:ext cx="135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Масло </a:t>
            </a:r>
            <a:r>
              <a:rPr lang="ru-RU" sz="1200" b="1" dirty="0" err="1"/>
              <a:t>макадамии</a:t>
            </a:r>
            <a:r>
              <a:rPr lang="ru-RU" sz="1200" b="1" dirty="0"/>
              <a:t> </a:t>
            </a:r>
            <a:r>
              <a:rPr lang="fr-FR" sz="1200" b="1" dirty="0"/>
              <a:t>0,5%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7133" y="4538439"/>
            <a:ext cx="1359770" cy="1944216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rgbClr val="CDE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Происхождение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Микроэлементы из бурой водоросли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Особенности</a:t>
            </a:r>
            <a:r>
              <a:rPr lang="en-US" sz="1100" b="1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</a:rPr>
              <a:t>улучшают цвет лица, обладают </a:t>
            </a:r>
            <a:r>
              <a:rPr lang="ru-RU" sz="1100" dirty="0" err="1">
                <a:solidFill>
                  <a:schemeClr val="tx1"/>
                </a:solidFill>
              </a:rPr>
              <a:t>детокс</a:t>
            </a:r>
            <a:r>
              <a:rPr lang="ru-RU" sz="1100" dirty="0">
                <a:solidFill>
                  <a:schemeClr val="tx1"/>
                </a:solidFill>
              </a:rPr>
              <a:t> эффектом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19316" y="395881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Морские </a:t>
            </a:r>
            <a:r>
              <a:rPr lang="ru-RU" sz="1200" b="1" dirty="0" err="1"/>
              <a:t>олигопротеины</a:t>
            </a:r>
            <a:r>
              <a:rPr lang="ru-RU" sz="1200" b="1" dirty="0"/>
              <a:t> </a:t>
            </a:r>
            <a:r>
              <a:rPr lang="fr-FR" sz="1200" b="1" dirty="0"/>
              <a:t>0,5%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3164" y="1285111"/>
            <a:ext cx="990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542415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37142</TotalTime>
  <Words>1019</Words>
  <Application>Microsoft Office PowerPoint</Application>
  <PresentationFormat>Экран (4:3)</PresentationFormat>
  <Paragraphs>241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Thème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Académie Scientifique de Beauté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WEINFELD</dc:creator>
  <cp:lastModifiedBy>user-03</cp:lastModifiedBy>
  <cp:revision>1183</cp:revision>
  <cp:lastPrinted>2017-01-18T12:11:15Z</cp:lastPrinted>
  <dcterms:created xsi:type="dcterms:W3CDTF">2013-10-04T08:49:53Z</dcterms:created>
  <dcterms:modified xsi:type="dcterms:W3CDTF">2018-07-11T09:12:03Z</dcterms:modified>
</cp:coreProperties>
</file>