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6" r:id="rId1"/>
  </p:sldMasterIdLst>
  <p:notesMasterIdLst>
    <p:notesMasterId r:id="rId56"/>
  </p:notesMasterIdLst>
  <p:handoutMasterIdLst>
    <p:handoutMasterId r:id="rId57"/>
  </p:handoutMasterIdLst>
  <p:sldIdLst>
    <p:sldId id="259" r:id="rId2"/>
    <p:sldId id="260" r:id="rId3"/>
    <p:sldId id="286" r:id="rId4"/>
    <p:sldId id="261" r:id="rId5"/>
    <p:sldId id="266" r:id="rId6"/>
    <p:sldId id="297" r:id="rId7"/>
    <p:sldId id="277" r:id="rId8"/>
    <p:sldId id="264" r:id="rId9"/>
    <p:sldId id="267" r:id="rId10"/>
    <p:sldId id="298" r:id="rId11"/>
    <p:sldId id="276" r:id="rId12"/>
    <p:sldId id="293" r:id="rId13"/>
    <p:sldId id="294" r:id="rId14"/>
    <p:sldId id="302" r:id="rId15"/>
    <p:sldId id="309" r:id="rId16"/>
    <p:sldId id="308" r:id="rId17"/>
    <p:sldId id="311" r:id="rId18"/>
    <p:sldId id="307" r:id="rId19"/>
    <p:sldId id="322" r:id="rId20"/>
    <p:sldId id="306" r:id="rId21"/>
    <p:sldId id="304" r:id="rId22"/>
    <p:sldId id="305" r:id="rId23"/>
    <p:sldId id="320" r:id="rId24"/>
    <p:sldId id="288" r:id="rId25"/>
    <p:sldId id="265" r:id="rId26"/>
    <p:sldId id="263" r:id="rId27"/>
    <p:sldId id="299" r:id="rId28"/>
    <p:sldId id="273" r:id="rId29"/>
    <p:sldId id="292" r:id="rId30"/>
    <p:sldId id="262" r:id="rId31"/>
    <p:sldId id="300" r:id="rId32"/>
    <p:sldId id="274" r:id="rId33"/>
    <p:sldId id="257" r:id="rId34"/>
    <p:sldId id="281" r:id="rId35"/>
    <p:sldId id="295" r:id="rId36"/>
    <p:sldId id="324" r:id="rId37"/>
    <p:sldId id="329" r:id="rId38"/>
    <p:sldId id="312" r:id="rId39"/>
    <p:sldId id="316" r:id="rId40"/>
    <p:sldId id="317" r:id="rId41"/>
    <p:sldId id="315" r:id="rId42"/>
    <p:sldId id="313" r:id="rId43"/>
    <p:sldId id="318" r:id="rId44"/>
    <p:sldId id="319" r:id="rId45"/>
    <p:sldId id="330" r:id="rId46"/>
    <p:sldId id="326" r:id="rId47"/>
    <p:sldId id="327" r:id="rId48"/>
    <p:sldId id="328" r:id="rId49"/>
    <p:sldId id="287" r:id="rId50"/>
    <p:sldId id="258" r:id="rId51"/>
    <p:sldId id="269" r:id="rId52"/>
    <p:sldId id="301" r:id="rId53"/>
    <p:sldId id="291" r:id="rId54"/>
    <p:sldId id="271" r:id="rId55"/>
  </p:sldIdLst>
  <p:sldSz cx="12192000" cy="6858000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99"/>
    <a:srgbClr val="FF6699"/>
    <a:srgbClr val="00CC00"/>
    <a:srgbClr val="0000FF"/>
    <a:srgbClr val="FF6600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4" autoAdjust="0"/>
    <p:restoredTop sz="96371" autoAdjust="0"/>
  </p:normalViewPr>
  <p:slideViewPr>
    <p:cSldViewPr snapToGrid="0">
      <p:cViewPr varScale="1">
        <p:scale>
          <a:sx n="75" d="100"/>
          <a:sy n="75" d="100"/>
        </p:scale>
        <p:origin x="-5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1C0B520-BEDF-4377-980B-6EA8031CF633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5BE4D7B-ED70-479D-8039-AC64EBBF9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75F034-253F-4D56-B704-3E92F875ADD6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701E24-8250-46A1-96B7-87F0C797E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4%D0%B5%D0%BB%D0%B5%D0%BD%D0%B8%D0%B5_%D0%BA%D0%BB%D0%B5%D1%82%D0%BE%D0%BA" TargetMode="External"/><Relationship Id="rId5" Type="http://schemas.openxmlformats.org/officeDocument/2006/relationships/hyperlink" Target="https://ru.wikipedia.org/wiki/%D0%9E%D1%80%D0%B3%D0%B0%D0%BD%D0%B8%D0%B7%D0%BC" TargetMode="External"/><Relationship Id="rId4" Type="http://schemas.openxmlformats.org/officeDocument/2006/relationships/hyperlink" Target="https://ru.wikipedia.org/wiki/%D0%A2%D0%BA%D0%B0%D0%BD%D1%8C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4%D0%B5%D0%BB%D0%B5%D0%BD%D0%B8%D0%B5_%D0%BA%D0%BB%D0%B5%D1%82%D0%BE%D0%BA" TargetMode="External"/><Relationship Id="rId5" Type="http://schemas.openxmlformats.org/officeDocument/2006/relationships/hyperlink" Target="https://ru.wikipedia.org/wiki/%D0%9E%D1%80%D0%B3%D0%B0%D0%BD%D0%B8%D0%B7%D0%BC" TargetMode="External"/><Relationship Id="rId4" Type="http://schemas.openxmlformats.org/officeDocument/2006/relationships/hyperlink" Target="https://ru.wikipedia.org/wiki/%D0%A2%D0%BA%D0%B0%D0%BD%D1%8C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764F9C-6047-4DE1-8CF9-04D9A35BC0A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После проведенного курса лечения у всех пациентов  уменьшилось количество высыпных элементов (воспалительных и невоспалительных).       При легкой степени тяжести заболевания количество открытых комедонов снизилось с 26,2±4,3 до 6,3±2,6; количество закрытых комедонов уменьшилось с 11,4±3,5 до 3,2±2,2; папул – с 6,3±1,7 до 2±1,5. При вульгарных угрях средней степени тяжести  количество папул сократилось с 15,5±3,5 до 4,2±1,3; пустул - с 12,3±5,4 до 3,6±2,2; количество открытых и закрытых комедонов – с 18,5±4,3 до 3,6±1,4.  </a:t>
            </a:r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59CBCF-E635-4BE8-A480-435B79E61B8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При изучении дерматологического индекса качества жизни у пациентов до и после лечения было получено, что у исследуемых пациентов с легкой (</a:t>
            </a:r>
            <a:r>
              <a:rPr lang="en-US" smtClean="0"/>
              <a:t>n</a:t>
            </a:r>
            <a:r>
              <a:rPr lang="ru-RU" smtClean="0"/>
              <a:t>=18) и средней степенью (</a:t>
            </a:r>
            <a:r>
              <a:rPr lang="en-US" smtClean="0"/>
              <a:t>n</a:t>
            </a:r>
            <a:r>
              <a:rPr lang="ru-RU" smtClean="0"/>
              <a:t>=12) до лечения среднее значение ДИКЖ составляло 10,4±2,07 и 12,9±2,13 баллов соответственно, что по оценочной шкале соответствует сильному влиянию заболевания на жизнь пациента. После проведенного лечения среднее значение индекса снизилось до 2,03±0,15 и 3,8±0,27 баллов, что свидетельствует о значительном улучшении качества жизни пациента. При сравнении показателей до и после лечения выявлялись статистически достоверные различия между ними. </a:t>
            </a:r>
            <a:br>
              <a:rPr lang="ru-RU" smtClean="0"/>
            </a:b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2BE481-78EE-4470-B74E-FE45DBA6465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05D58B-63CC-4F43-B66D-4E19F5CCE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Triglyceride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Panthenol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Spent Grain Wax,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Butyrospermum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Parkii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(Sea Butter) Extract,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Argania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Spinosa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Kernen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Oil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Cera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Alba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Sorbitan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Oleate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Lanolin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Polyglyceryl-3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Diisostearate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Glycerin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PEG-7 Hydrogenated Castor Oil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Magnesium sulfate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Tocopheryl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Acetate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Methylisothiazolinone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PEG-45/Dodecyl Glycol Copolymer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Citric Acid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4871D7-777B-4A28-8D82-475EC27150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39F159-4B71-49CF-AA49-0869AF141FA5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Оклюзионные препараты в большинстве случаем должны применяться только для быстрого устранения сухости, зуда и воспаления. Т.к. при длительном использовании мази и мазеобразные кремы могут замедлять естественное восстановление эпидермального барьера – клетки не получают сигнал о том, что барьер нуждается в починке (Данное утверждение больше относится к кремам на вазелине, но в известной степени справедливо и для нашего экспресс-помощи. Именно поэтому мы считаем, что маленькая упаковка потребителям более выгодна. </a:t>
            </a:r>
            <a:br>
              <a:rPr lang="ru-RU" altLang="ru-RU" smtClean="0"/>
            </a:br>
            <a:r>
              <a:rPr lang="ru-RU" altLang="ru-RU" smtClean="0"/>
              <a:t>Отдельно можно сказать о том, что постоянное использование таких средств дорого и не очень приятно (жирность). Для ежедневного ухода </a:t>
            </a:r>
            <a:r>
              <a:rPr lang="ru-RU" altLang="ru-RU" smtClean="0">
                <a:solidFill>
                  <a:srgbClr val="FF0000"/>
                </a:solidFill>
              </a:rPr>
              <a:t>создано </a:t>
            </a:r>
            <a:r>
              <a:rPr lang="ru-RU" altLang="ru-RU" smtClean="0"/>
              <a:t>концептуально другое средство!</a:t>
            </a:r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7D095-7CD1-40CE-BD42-AFDF6C1A3FE2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Aqua, Aqua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Panthenol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Lanolin,Glyceryl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Stearate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Behenyl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 (and) Palmitic Acid (and) Stearic Acid (and) Lecithin (and) Lauryl Alcohol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Myristyl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Cetyl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Shea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Butter Ethyl Esters, Glycerin, C10-30 Cholesterol/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Lanosterol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Esters,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Isostearyl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Isostearate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Linoleic Acid (and) Linolenic Acid,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Triglyceride, Inulin (and) Alpha-Glucan Oligosaccharide, Spent grain wax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Butyrospermum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Parkii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Shea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Butter) Extract,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Argania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Spinosa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Kernel Oil, Methylisothiazolinone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Glycol,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Carbomer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Sodium Hydroxide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36F73-BEBB-4920-A8F4-C727ABA902A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Crodamol ISIS, который является 100% натуральным ингредиентом, представляет новый механизм оптимизации увлажнения кожи.   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Crodamol ISIS работает с синергизме с ламеллярными липидами рогового слоя, которые играют важную роль в поддержании естественного барьера кожи. Результатом этого взаимодействия является оптимальная увлажненность кожи и усиление ее защитных свойств.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Механизм действия Crodamol ISIS  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Введение </a:t>
            </a:r>
            <a:r>
              <a:rPr lang="ru-RU" altLang="ru-RU" dirty="0" err="1" smtClean="0">
                <a:solidFill>
                  <a:srgbClr val="404040"/>
                </a:solidFill>
              </a:rPr>
              <a:t>Crodamol</a:t>
            </a:r>
            <a:r>
              <a:rPr lang="ru-RU" altLang="ru-RU" dirty="0" smtClean="0">
                <a:solidFill>
                  <a:srgbClr val="404040"/>
                </a:solidFill>
              </a:rPr>
              <a:t> ISIS работает с синергизме с ламеллярными липидами рогового слоя, которые играют важную роль в поддержании естественного барьера кожи. Результатом этого взаимодействия является оптимальная увлажненность кожи и усиление ее защитных свойств.  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Существует два основных механизма действия, применимых для большинства увлажняющих ингредиентов: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 Внутренняя </a:t>
            </a:r>
            <a:r>
              <a:rPr lang="ru-RU" altLang="ru-RU" dirty="0" err="1" smtClean="0">
                <a:solidFill>
                  <a:srgbClr val="404040"/>
                </a:solidFill>
              </a:rPr>
              <a:t>влагоудерживающая</a:t>
            </a:r>
            <a:r>
              <a:rPr lang="ru-RU" altLang="ru-RU" dirty="0" smtClean="0">
                <a:solidFill>
                  <a:srgbClr val="404040"/>
                </a:solidFill>
              </a:rPr>
              <a:t> способность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 Образование поверхностной удерживающей пленки 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err="1" smtClean="0">
                <a:solidFill>
                  <a:srgbClr val="404040"/>
                </a:solidFill>
              </a:rPr>
              <a:t>Crodamol</a:t>
            </a:r>
            <a:r>
              <a:rPr lang="ru-RU" altLang="ru-RU" dirty="0" smtClean="0">
                <a:solidFill>
                  <a:srgbClr val="404040"/>
                </a:solidFill>
              </a:rPr>
              <a:t> ISIS имеет принципиально новый механизм действия, который можно назвать «образование внутренней удерживающей пленки», способствующий поддержанию оптимального уровня увлажненности кожи.   Необходимость применять искусственные поверхностные пленкообразователи, таких как вазелин, полностью отпадает.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Механизм Поверхностный слой кожи, роговой слой, формирует физический барьер между внешней средой и более глубокими слоями. Кожный барьер формирует структуру типа  «кирпичной кладки» и состоит из </a:t>
            </a:r>
            <a:r>
              <a:rPr lang="ru-RU" altLang="ru-RU" dirty="0" err="1" smtClean="0">
                <a:solidFill>
                  <a:srgbClr val="404040"/>
                </a:solidFill>
              </a:rPr>
              <a:t>корнеоцитов</a:t>
            </a:r>
            <a:r>
              <a:rPr lang="ru-RU" altLang="ru-RU" dirty="0" smtClean="0">
                <a:solidFill>
                  <a:srgbClr val="404040"/>
                </a:solidFill>
              </a:rPr>
              <a:t>, окруженных  липидами. Именно эти липиды определяют основные свойства кожного барьера, уменьшение их эффективности приводит к сухости кожи. 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Липиды кожного барьера, в состав которых входят </a:t>
            </a:r>
            <a:r>
              <a:rPr lang="ru-RU" altLang="ru-RU" dirty="0" err="1" smtClean="0">
                <a:solidFill>
                  <a:srgbClr val="404040"/>
                </a:solidFill>
              </a:rPr>
              <a:t>церамиды</a:t>
            </a:r>
            <a:r>
              <a:rPr lang="ru-RU" altLang="ru-RU" dirty="0" smtClean="0">
                <a:solidFill>
                  <a:srgbClr val="404040"/>
                </a:solidFill>
              </a:rPr>
              <a:t>, </a:t>
            </a:r>
            <a:r>
              <a:rPr lang="ru-RU" altLang="ru-RU" dirty="0" err="1" smtClean="0">
                <a:solidFill>
                  <a:srgbClr val="404040"/>
                </a:solidFill>
              </a:rPr>
              <a:t>холестерол</a:t>
            </a:r>
            <a:r>
              <a:rPr lang="ru-RU" altLang="ru-RU" dirty="0" smtClean="0">
                <a:solidFill>
                  <a:srgbClr val="404040"/>
                </a:solidFill>
              </a:rPr>
              <a:t> и жирные кислоты, организуются в </a:t>
            </a:r>
            <a:r>
              <a:rPr lang="ru-RU" altLang="ru-RU" dirty="0" err="1" smtClean="0">
                <a:solidFill>
                  <a:srgbClr val="404040"/>
                </a:solidFill>
              </a:rPr>
              <a:t>бислои</a:t>
            </a:r>
            <a:r>
              <a:rPr lang="ru-RU" altLang="ru-RU" dirty="0" smtClean="0">
                <a:solidFill>
                  <a:srgbClr val="404040"/>
                </a:solidFill>
              </a:rPr>
              <a:t> и образуют ламеллярные структуры. Эти ламеллярные слои всегда расположены параллельно поверхности кожи, гидрофильные группы образуют полярные поверхности, а </a:t>
            </a:r>
            <a:r>
              <a:rPr lang="ru-RU" altLang="ru-RU" dirty="0" err="1" smtClean="0">
                <a:solidFill>
                  <a:srgbClr val="404040"/>
                </a:solidFill>
              </a:rPr>
              <a:t>липофильные</a:t>
            </a:r>
            <a:r>
              <a:rPr lang="ru-RU" altLang="ru-RU" dirty="0" smtClean="0">
                <a:solidFill>
                  <a:srgbClr val="404040"/>
                </a:solidFill>
              </a:rPr>
              <a:t> хвосты формируют </a:t>
            </a:r>
            <a:r>
              <a:rPr lang="ru-RU" altLang="ru-RU" dirty="0" err="1" smtClean="0">
                <a:solidFill>
                  <a:srgbClr val="404040"/>
                </a:solidFill>
              </a:rPr>
              <a:t>липофильные</a:t>
            </a:r>
            <a:r>
              <a:rPr lang="ru-RU" altLang="ru-RU" dirty="0" smtClean="0">
                <a:solidFill>
                  <a:srgbClr val="404040"/>
                </a:solidFill>
              </a:rPr>
              <a:t> фазы, которые предотвращают проникновение воды или других гидрофильных молекул.  Если посмотреть сверху на липидные </a:t>
            </a:r>
            <a:r>
              <a:rPr lang="ru-RU" altLang="ru-RU" dirty="0" err="1" smtClean="0">
                <a:solidFill>
                  <a:srgbClr val="404040"/>
                </a:solidFill>
              </a:rPr>
              <a:t>бислои</a:t>
            </a:r>
            <a:r>
              <a:rPr lang="ru-RU" altLang="ru-RU" dirty="0" smtClean="0">
                <a:solidFill>
                  <a:srgbClr val="404040"/>
                </a:solidFill>
              </a:rPr>
              <a:t>, то обнаруживается, что они образуют различные структуры в латеральной плоскости.   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r>
              <a:rPr lang="ru-RU" altLang="ru-RU" dirty="0" smtClean="0">
                <a:solidFill>
                  <a:srgbClr val="404040"/>
                </a:solidFill>
              </a:rPr>
              <a:t>Чаще всего липиды в латеральной плоскости организуются в ромбические или гексагональные структуры. При ромбической организации липиды расположены плотнее и молекулам воды сложнее мигрировать сквозь слой липидов. Признано, что именно ромбическая организация липидов является важной для обеспечения хороших барьерных свойств  рогового слоя</a:t>
            </a: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endParaRPr lang="ru-RU" altLang="ru-RU" dirty="0" smtClean="0">
              <a:solidFill>
                <a:srgbClr val="404040"/>
              </a:solidFill>
            </a:endParaRPr>
          </a:p>
          <a:p>
            <a:pPr marL="90488" indent="-90488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404040"/>
                </a:solidFill>
              </a:rPr>
              <a:t>Крем -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биомиметик</a:t>
            </a:r>
            <a:r>
              <a:rPr lang="ru-RU" altLang="ru-RU" b="1" dirty="0" smtClean="0">
                <a:solidFill>
                  <a:srgbClr val="404040"/>
                </a:solidFill>
              </a:rPr>
              <a:t> восстанавливает барьерные функций кожи, способствует нормализации основных параметров здоровой кожи: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гидратирует</a:t>
            </a:r>
            <a:r>
              <a:rPr lang="ru-RU" altLang="ru-RU" b="1" dirty="0" smtClean="0">
                <a:solidFill>
                  <a:srgbClr val="404040"/>
                </a:solidFill>
              </a:rPr>
              <a:t>, снижает </a:t>
            </a:r>
            <a:r>
              <a:rPr lang="en-US" altLang="ru-RU" b="1" dirty="0" smtClean="0">
                <a:solidFill>
                  <a:srgbClr val="404040"/>
                </a:solidFill>
              </a:rPr>
              <a:t>TEWL</a:t>
            </a:r>
            <a:r>
              <a:rPr lang="ru-RU" altLang="ru-RU" b="1" dirty="0" smtClean="0">
                <a:solidFill>
                  <a:srgbClr val="404040"/>
                </a:solidFill>
              </a:rPr>
              <a:t>, защищает от развития патогенной микрофлоры, при регулярном использовании способствует снижению частоты возникновения симптомов раздраженной кожи.</a:t>
            </a:r>
            <a:endParaRPr lang="ru-RU" altLang="ru-RU" dirty="0" smtClean="0">
              <a:solidFill>
                <a:srgbClr val="404040"/>
              </a:solidFill>
            </a:endParaRPr>
          </a:p>
          <a:p>
            <a:pPr marL="90488" indent="-90488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404040"/>
                </a:solidFill>
              </a:rPr>
              <a:t>ламеллярная эмульсия, «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биомиметик</a:t>
            </a:r>
            <a:r>
              <a:rPr lang="ru-RU" altLang="ru-RU" b="1" dirty="0" smtClean="0">
                <a:solidFill>
                  <a:srgbClr val="404040"/>
                </a:solidFill>
              </a:rPr>
              <a:t>», обеспечивает пролонгированное действие заключенных в рецептуру активов;</a:t>
            </a:r>
            <a:endParaRPr lang="ru-RU" altLang="ru-RU" dirty="0" smtClean="0">
              <a:solidFill>
                <a:srgbClr val="404040"/>
              </a:solidFill>
            </a:endParaRPr>
          </a:p>
          <a:p>
            <a:pPr marL="90488" indent="-90488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404040"/>
                </a:solidFill>
              </a:rPr>
              <a:t>специальные марки ланолина, эффективные в уходе за кожей при дерматитах, восстанавливают кожу с нарушением барьерных функций и предотвращают развитие патогенной микрофлоры;</a:t>
            </a:r>
            <a:endParaRPr lang="ru-RU" altLang="ru-RU" dirty="0" smtClean="0">
              <a:solidFill>
                <a:srgbClr val="404040"/>
              </a:solidFill>
            </a:endParaRPr>
          </a:p>
          <a:p>
            <a:pPr marL="90488" indent="-90488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404040"/>
                </a:solidFill>
              </a:rPr>
              <a:t>Витамин </a:t>
            </a:r>
            <a:r>
              <a:rPr lang="en-US" altLang="ru-RU" b="1" dirty="0" smtClean="0">
                <a:solidFill>
                  <a:srgbClr val="404040"/>
                </a:solidFill>
              </a:rPr>
              <a:t>F Forte</a:t>
            </a:r>
            <a:r>
              <a:rPr lang="ru-RU" altLang="ru-RU" b="1" dirty="0" smtClean="0">
                <a:solidFill>
                  <a:srgbClr val="404040"/>
                </a:solidFill>
              </a:rPr>
              <a:t> – комплекс ненасыщенных жирных кислот, выделенных из подсолнечного масла (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линолевая</a:t>
            </a:r>
            <a:r>
              <a:rPr lang="ru-RU" altLang="ru-RU" b="1" dirty="0" smtClean="0">
                <a:solidFill>
                  <a:srgbClr val="404040"/>
                </a:solidFill>
              </a:rPr>
              <a:t> и гамма-линоленовая), и токоферолов.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Линолевая</a:t>
            </a:r>
            <a:r>
              <a:rPr lang="ru-RU" altLang="ru-RU" b="1" dirty="0" smtClean="0">
                <a:solidFill>
                  <a:srgbClr val="404040"/>
                </a:solidFill>
              </a:rPr>
              <a:t> к-та является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прекурсором</a:t>
            </a:r>
            <a:r>
              <a:rPr lang="ru-RU" altLang="ru-RU" b="1" dirty="0" smtClean="0">
                <a:solidFill>
                  <a:srgbClr val="404040"/>
                </a:solidFill>
              </a:rPr>
              <a:t> церамида-1 и фосфолипидов– строительного материала межклеточного матрикса. Эффективность по снижению </a:t>
            </a:r>
            <a:r>
              <a:rPr lang="en-US" altLang="ru-RU" b="1" dirty="0" smtClean="0">
                <a:solidFill>
                  <a:srgbClr val="404040"/>
                </a:solidFill>
              </a:rPr>
              <a:t>TEWL </a:t>
            </a:r>
            <a:r>
              <a:rPr lang="ru-RU" altLang="ru-RU" b="1" dirty="0" smtClean="0">
                <a:solidFill>
                  <a:srgbClr val="404040"/>
                </a:solidFill>
              </a:rPr>
              <a:t>смягчению кожи доказана тестами </a:t>
            </a:r>
            <a:r>
              <a:rPr lang="en-US" altLang="ru-RU" b="1" dirty="0" smtClean="0">
                <a:solidFill>
                  <a:srgbClr val="404040"/>
                </a:solidFill>
              </a:rPr>
              <a:t>in</a:t>
            </a:r>
            <a:r>
              <a:rPr lang="ru-RU" altLang="ru-RU" b="1" dirty="0" smtClean="0">
                <a:solidFill>
                  <a:srgbClr val="404040"/>
                </a:solidFill>
              </a:rPr>
              <a:t>-</a:t>
            </a:r>
            <a:r>
              <a:rPr lang="en-US" altLang="ru-RU" b="1" dirty="0" smtClean="0">
                <a:solidFill>
                  <a:srgbClr val="404040"/>
                </a:solidFill>
              </a:rPr>
              <a:t>vivo</a:t>
            </a:r>
            <a:r>
              <a:rPr lang="ru-RU" altLang="ru-RU" b="1" dirty="0" smtClean="0">
                <a:solidFill>
                  <a:srgbClr val="404040"/>
                </a:solidFill>
              </a:rPr>
              <a:t>  на коже с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атопическим</a:t>
            </a:r>
            <a:r>
              <a:rPr lang="ru-RU" altLang="ru-RU" b="1" dirty="0" smtClean="0">
                <a:solidFill>
                  <a:srgbClr val="404040"/>
                </a:solidFill>
              </a:rPr>
              <a:t> дерматитом;</a:t>
            </a:r>
            <a:endParaRPr lang="ru-RU" altLang="ru-RU" dirty="0" smtClean="0">
              <a:solidFill>
                <a:srgbClr val="404040"/>
              </a:solidFill>
            </a:endParaRPr>
          </a:p>
          <a:p>
            <a:pPr marL="90488" indent="-90488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ru-RU" b="1" dirty="0" err="1" smtClean="0">
                <a:solidFill>
                  <a:srgbClr val="404040"/>
                </a:solidFill>
              </a:rPr>
              <a:t>Crodamol</a:t>
            </a:r>
            <a:r>
              <a:rPr lang="en-US" altLang="ru-RU" b="1" dirty="0" smtClean="0">
                <a:solidFill>
                  <a:srgbClr val="404040"/>
                </a:solidFill>
              </a:rPr>
              <a:t> ISIS</a:t>
            </a:r>
            <a:r>
              <a:rPr lang="ru-RU" altLang="ru-RU" b="1" dirty="0" smtClean="0">
                <a:solidFill>
                  <a:srgbClr val="404040"/>
                </a:solidFill>
              </a:rPr>
              <a:t> –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эмольент</a:t>
            </a:r>
            <a:r>
              <a:rPr lang="ru-RU" altLang="ru-RU" b="1" dirty="0" smtClean="0">
                <a:solidFill>
                  <a:srgbClr val="404040"/>
                </a:solidFill>
              </a:rPr>
              <a:t> фармацевтического </a:t>
            </a:r>
            <a:r>
              <a:rPr lang="ru-RU" altLang="ru-RU" b="1" dirty="0" err="1" smtClean="0">
                <a:solidFill>
                  <a:srgbClr val="404040"/>
                </a:solidFill>
              </a:rPr>
              <a:t>грейда</a:t>
            </a:r>
            <a:r>
              <a:rPr lang="ru-RU" altLang="ru-RU" b="1" dirty="0" smtClean="0">
                <a:solidFill>
                  <a:srgbClr val="404040"/>
                </a:solidFill>
              </a:rPr>
              <a:t>, эффективен в снижении </a:t>
            </a:r>
            <a:r>
              <a:rPr lang="en-US" altLang="ru-RU" b="1" dirty="0" smtClean="0">
                <a:solidFill>
                  <a:srgbClr val="404040"/>
                </a:solidFill>
              </a:rPr>
              <a:t>TEWL</a:t>
            </a:r>
            <a:r>
              <a:rPr lang="ru-RU" altLang="ru-RU" b="1" dirty="0" smtClean="0">
                <a:solidFill>
                  <a:srgbClr val="404040"/>
                </a:solidFill>
              </a:rPr>
              <a:t>.</a:t>
            </a:r>
          </a:p>
          <a:p>
            <a:pPr marL="90488" indent="-90488" fontAlgn="auto">
              <a:spcBef>
                <a:spcPct val="0"/>
              </a:spcBef>
              <a:spcAft>
                <a:spcPts val="0"/>
              </a:spcAft>
              <a:defRPr/>
            </a:pPr>
            <a:endParaRPr lang="ru-RU" altLang="ru-RU" b="1" dirty="0" smtClean="0">
              <a:solidFill>
                <a:srgbClr val="404040"/>
              </a:solidFill>
            </a:endParaRP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  <a:defRPr/>
            </a:pPr>
            <a:endParaRPr lang="ru-RU" altLang="ru-RU" dirty="0" smtClean="0">
              <a:solidFill>
                <a:srgbClr val="404040"/>
              </a:solidFill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ru-RU" altLang="ru-RU" dirty="0" smtClean="0"/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443455-1014-4C61-825B-6DF63828E082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Lanolin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Glyceryl Stearate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Behenyl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 (and) Palmitic Acid (and) Stearic Acid (and) Lecithin (and) Lauryl Alcohol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Myristyl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Cetyl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Butyrospermum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Parkii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Butter Ethyl Esters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C10-30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Cholesterol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Lanosterol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Esters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Isostearyl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Isostearate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Glycerin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Linoleic Acid (and) Linolenic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Triglyceride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Tocopheryl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Acetate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Methylisothiazolinone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Carbomer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Sodium Hydroxide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Citric Acid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913707-71F9-4AA4-BEE0-FCBD60BD4CF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Cocamidopropyl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Betaine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Glycerin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Sodium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Cocoyl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Isethionate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Disodium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Laureth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Sulfosuccinate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Niacinamide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Panthenol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PEG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-150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Pentaerythrityl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Tetrastearate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Coco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Glucoside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12-13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Alkyl Lactate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PPG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-2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Hydroxyethyl Cocamide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Glyceryl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Oleate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Linoleic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Linolenic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Phenoxyethanol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Methylisothiazolinone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Disodium EDTA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Ascorbic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Citric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Ascorbyl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Palmitate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Geranium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Maculatum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Oil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PEG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-8,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Tocopherol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49E842-D761-4087-98AC-3B107DBE68D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Sulfur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Praecipitatum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Tridecyl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Salicylate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Dimethyl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Isosorbide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Polyacrylate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Сrosspolymer-6,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C12-13 Alkyl Lactate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Bis-Ethylhexyl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Hydroxydimethoxy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Benzylmalonate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Vinyl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Pyrrolidone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/Vinyl Acetate Copolymer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Melaleuca Alternifolia Leaf Oil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Methylisothiazolinone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Sodium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Hyaluronate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Citric Acid (and) Silver Citrate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Glycolic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D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isodium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EDTA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8A3D10-3C5D-4B10-B107-A50C38F8B65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Cocos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Nucifera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Oil, Lanolin, Olea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Europaea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Oil, C10-30 Cholesterol/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Lanosterol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Esters, Petrolatum,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Cera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Alba, Spent Grain Wax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Butyrospermum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Parkii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Extract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Argania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Spinosa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Kernel Oil,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Diazolidinyl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Urea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Methylparaben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Propylparaben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(and) Propylene Glycol,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PEG-8 (and) Tocopherol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Ascorbyl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Palmitate (and) Ascorbic Acid (and) Citric Acid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261AD3-7C60-431E-965A-386340534EE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Индекс </a:t>
            </a:r>
            <a:r>
              <a:rPr lang="en-US" smtClean="0"/>
              <a:t>SCORAD </a:t>
            </a:r>
            <a:r>
              <a:rPr lang="ru-RU" smtClean="0"/>
              <a:t>рассчитывался по формуле:</a:t>
            </a:r>
          </a:p>
          <a:p>
            <a:pPr>
              <a:spcBef>
                <a:spcPct val="0"/>
              </a:spcBef>
            </a:pPr>
            <a:r>
              <a:rPr lang="en-US" b="1" smtClean="0"/>
              <a:t>SCORAD</a:t>
            </a:r>
            <a:r>
              <a:rPr lang="ru-RU" b="1" smtClean="0"/>
              <a:t>=</a:t>
            </a:r>
            <a:r>
              <a:rPr lang="en-US" b="1" smtClean="0"/>
              <a:t>A</a:t>
            </a:r>
            <a:r>
              <a:rPr lang="ru-RU" b="1" smtClean="0"/>
              <a:t>/5+7</a:t>
            </a:r>
            <a:r>
              <a:rPr lang="en-US" b="1" smtClean="0"/>
              <a:t>B</a:t>
            </a:r>
            <a:r>
              <a:rPr lang="ru-RU" b="1" smtClean="0"/>
              <a:t>/2+</a:t>
            </a:r>
            <a:r>
              <a:rPr lang="en-US" b="1" smtClean="0"/>
              <a:t>C</a:t>
            </a:r>
            <a:endParaRPr lang="ru-RU" b="1" smtClean="0"/>
          </a:p>
          <a:p>
            <a:pPr>
              <a:spcBef>
                <a:spcPct val="0"/>
              </a:spcBef>
            </a:pPr>
            <a:r>
              <a:rPr lang="ru-RU" smtClean="0"/>
              <a:t>Где А - распространённость поражения кожи, В - сумма уровней интенсивности клинических симптомов атопического дерматита, С - сумма оценок субъективных нарушений по визуальной аналоговой шкале.</a:t>
            </a:r>
          </a:p>
          <a:p>
            <a:pPr>
              <a:spcBef>
                <a:spcPct val="0"/>
              </a:spcBef>
            </a:pPr>
            <a:r>
              <a:rPr lang="ru-RU" smtClean="0"/>
              <a:t>Значения индекса могут варьировать от 0  до 103 - максимально тяжёлое течение атопического дерматита.</a:t>
            </a:r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629E5D-74BB-4C55-9563-1DDA2735BE8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78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1792A-7554-42EA-8477-4EA3E052B37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Нами отмечено, что уже через 14 дней от начала исследования в первой группе больных было отмечено достоверное улучшение показателей качества жизни пациентов на 39,49%, значения которого к концу проводимой терапии составляли  уже 76,41%. Во второй группе сравнения, в которой не применяли препараты «</a:t>
            </a:r>
            <a:r>
              <a:rPr lang="en-US" smtClean="0"/>
              <a:t>RCS</a:t>
            </a:r>
            <a:r>
              <a:rPr lang="ru-RU" smtClean="0"/>
              <a:t>», снижение показателей ДИКЖ к концу лечения составил только 36,38%. В период динамического наблюдения (1 месяц) на фоне положительной динамики клинических проявлений атопического дерматита и ксероза показатели ДИКЖ продолжали снижаться в обеих группах, при этом редукция индекса происходила быстрее в основной группе.</a:t>
            </a:r>
          </a:p>
        </p:txBody>
      </p:sp>
      <p:sp>
        <p:nvSpPr>
          <p:cNvPr id="79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BE15F0-2425-467A-86B2-B0F3A6AE299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Структура «медовых сот», характеризующая архитектонику шиповатого и зернистого слоев эпидермиса, была нарушена у 28 пациентов 1-й группы и у 15 пациентов 2 группы, что клинически проявлялось в виде выраженного мелкопластинчатого шелушения  кожного покрова и несостоятельности барьерных структур эпидермиса (рис. 1 а, б). У всех обследуемых пациентов  была зарегистрирована атипичная структура «медовых сот», что отражает патологические изменения кератиноцитов ассоциированные с прогрессированием ксероза на фоне хронического воспалительного процесса при атопическом дерматите. После курса лечения  в исследуемых группах пациентов нами зарегистирована устойчивая тенденция к нормализации структур эпидермально-дермального барьера и восстановление типичных структур «медовых сот» только в первой группе пациентов, получавших комплексное лечение с использованием препаратов серии «</a:t>
            </a:r>
            <a:r>
              <a:rPr lang="en-US" smtClean="0"/>
              <a:t>RCS</a:t>
            </a:r>
            <a:r>
              <a:rPr lang="ru-RU" smtClean="0"/>
              <a:t>» Уже на  21  день от начала исследования в первой  группе больных было отмечено достоверное улучшение качества морфологических структур эпидермиса и его уплотнение  на 39,49%, значения показателя к концу проводимой терапии составляли  уже  76,41%.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57EC1B-C90F-43DF-A313-ABF15C3EF4D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01C776-F647-4FEA-ACBB-68078FD01B6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Состав по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INCI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Isohexadecane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Cetearyl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Alcohol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Glycerin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Cyclomethicone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Panthenol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Aluminum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Starch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Octenylsuccinate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Glyceryl Stearate (and) PEG-100 Stearate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Inulin (and) Alpha-Glucan Oligosaccharide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Garcinia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Mangostana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Peel Extract (and)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Propanediol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Dimethicone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Ceteareth-20, 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Methylisothiazolinone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Caprylyl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Glycol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Parfum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Allantoin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Disodium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EDTA,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Lactic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Acid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DCD2EE-812A-4CAE-8BAD-63E87AF55E7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Состав по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INCI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Cocamidopropyl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Betaine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Glycerin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Sodium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Cocoyl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Isethionate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Disodium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Laureth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Sulfosuccinate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Coco-Glucoside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Panthenol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Betaine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Glyceryl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Oleate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Glycol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Distearate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Laureth-4,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Phenoxyethanol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Methylisothiazolinone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PEG-150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Pentaerythrityl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Tetrastearate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PPG-2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Hydroxyethyl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Cocamide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С12-13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Alkyl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Lactate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Lactic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Acid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Disodium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EDTA,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Bisabolol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Cananga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Odorata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Flower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Oil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Citric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Acid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6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DA7E79-5D5E-47C1-990F-1BBE94143EF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b="1" smtClean="0"/>
              <a:t>Пролиферация</a:t>
            </a:r>
            <a:r>
              <a:rPr lang="ru-RU" altLang="ru-RU" smtClean="0"/>
              <a:t> - </a:t>
            </a:r>
            <a:r>
              <a:rPr lang="ru-RU" altLang="ru-RU" b="1" smtClean="0"/>
              <a:t>Пролиферация</a:t>
            </a:r>
            <a:r>
              <a:rPr lang="ru-RU" altLang="ru-RU" smtClean="0"/>
              <a:t> (от </a:t>
            </a:r>
            <a:r>
              <a:rPr lang="ru-RU" altLang="ru-RU" smtClean="0">
                <a:hlinkClick r:id="rId3" tooltip="Латинский язык"/>
              </a:rPr>
              <a:t>лат.</a:t>
            </a:r>
            <a:r>
              <a:rPr lang="ru-RU" altLang="ru-RU" smtClean="0"/>
              <a:t> </a:t>
            </a:r>
            <a:r>
              <a:rPr lang="la-Latn" altLang="ru-RU" i="1" smtClean="0"/>
              <a:t>proles</a:t>
            </a:r>
            <a:r>
              <a:rPr lang="ru-RU" altLang="ru-RU" smtClean="0"/>
              <a:t> — отпрыск, потомство и </a:t>
            </a:r>
            <a:r>
              <a:rPr lang="ru-RU" altLang="ru-RU" i="1" smtClean="0"/>
              <a:t>fero</a:t>
            </a:r>
            <a:r>
              <a:rPr lang="ru-RU" altLang="ru-RU" smtClean="0"/>
              <a:t> — несу) — разрастание </a:t>
            </a:r>
            <a:r>
              <a:rPr lang="ru-RU" altLang="ru-RU" smtClean="0">
                <a:hlinkClick r:id="rId4" tooltip="Ткань"/>
              </a:rPr>
              <a:t>ткани</a:t>
            </a:r>
            <a:r>
              <a:rPr lang="ru-RU" altLang="ru-RU" smtClean="0"/>
              <a:t> </a:t>
            </a:r>
            <a:r>
              <a:rPr lang="ru-RU" altLang="ru-RU" smtClean="0">
                <a:hlinkClick r:id="rId5" tooltip="Организм"/>
              </a:rPr>
              <a:t>организма</a:t>
            </a:r>
            <a:r>
              <a:rPr lang="ru-RU" altLang="ru-RU" smtClean="0"/>
              <a:t> путём </a:t>
            </a:r>
            <a:r>
              <a:rPr lang="ru-RU" altLang="ru-RU" smtClean="0">
                <a:hlinkClick r:id="rId6" tooltip="Деление клеток"/>
              </a:rPr>
              <a:t>размножения клеток делением</a:t>
            </a:r>
            <a:endParaRPr lang="ru-RU" altLang="ru-RU" smtClean="0"/>
          </a:p>
          <a:p>
            <a:pPr>
              <a:spcBef>
                <a:spcPct val="0"/>
              </a:spcBef>
            </a:pPr>
            <a:endParaRPr lang="en-US" altLang="ru-RU" smtClean="0">
              <a:hlinkClick r:id="rId3" tooltip="Латинский язык"/>
            </a:endParaRP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ACEDE2-E082-442B-AD18-98926350E73A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Aqua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Ceteth-20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Cetyl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 (and) Glyceryl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Stearate (and) PEG-75 Stearate (and) Steareth-20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Niacinamide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Capryloyl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Glycine (and) Sarcosine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Cinnamomum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Zeylanicum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Bark Extract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Tridecyl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Salicylate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Glycerin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C12-13 Alkyl Lactate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C12-15 Alkyl Benzoate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Isononyl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Isononanoate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Cetearyl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Dimethyl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Isosorbide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Bis-Ethylhexyl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Hydroxydimethoxy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Benzylmalonate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Methylisothiazolinone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Dimethicone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Xanthan Gum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Phytosphingosine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Citric Acid (and) Silver Citrate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Glycolic Acid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Disodium EDTA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CF8F45-5A73-467C-B85F-A10EECC3B8F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b="1" smtClean="0"/>
              <a:t>Пролиферация</a:t>
            </a:r>
            <a:r>
              <a:rPr lang="ru-RU" altLang="ru-RU" smtClean="0"/>
              <a:t> (от </a:t>
            </a:r>
            <a:r>
              <a:rPr lang="ru-RU" altLang="ru-RU" smtClean="0">
                <a:hlinkClick r:id="rId3" tooltip="Латинский язык"/>
              </a:rPr>
              <a:t>лат.</a:t>
            </a:r>
            <a:r>
              <a:rPr lang="ru-RU" altLang="ru-RU" smtClean="0"/>
              <a:t> </a:t>
            </a:r>
            <a:r>
              <a:rPr lang="la-Latn" altLang="ru-RU" i="1" smtClean="0"/>
              <a:t>proles</a:t>
            </a:r>
            <a:r>
              <a:rPr lang="ru-RU" altLang="ru-RU" smtClean="0"/>
              <a:t> — отпрыск, потомство и </a:t>
            </a:r>
            <a:r>
              <a:rPr lang="ru-RU" altLang="ru-RU" i="1" smtClean="0"/>
              <a:t>fero</a:t>
            </a:r>
            <a:r>
              <a:rPr lang="ru-RU" altLang="ru-RU" smtClean="0"/>
              <a:t> — несу) — разрастание </a:t>
            </a:r>
            <a:r>
              <a:rPr lang="ru-RU" altLang="ru-RU" smtClean="0">
                <a:hlinkClick r:id="rId4" tooltip="Ткань"/>
              </a:rPr>
              <a:t>ткани</a:t>
            </a:r>
            <a:r>
              <a:rPr lang="ru-RU" altLang="ru-RU" smtClean="0"/>
              <a:t> </a:t>
            </a:r>
            <a:r>
              <a:rPr lang="ru-RU" altLang="ru-RU" smtClean="0">
                <a:hlinkClick r:id="rId5" tooltip="Организм"/>
              </a:rPr>
              <a:t>организма</a:t>
            </a:r>
            <a:r>
              <a:rPr lang="ru-RU" altLang="ru-RU" smtClean="0"/>
              <a:t> путём </a:t>
            </a:r>
            <a:r>
              <a:rPr lang="ru-RU" altLang="ru-RU" smtClean="0">
                <a:hlinkClick r:id="rId6" tooltip="Деление клеток"/>
              </a:rPr>
              <a:t>размножения клеток делением</a:t>
            </a:r>
            <a:endParaRPr lang="ru-RU" altLang="ru-RU" smtClean="0"/>
          </a:p>
          <a:p>
            <a:pPr>
              <a:spcBef>
                <a:spcPct val="0"/>
              </a:spcBef>
            </a:pPr>
            <a:r>
              <a:rPr lang="ru-RU" altLang="ru-RU" smtClean="0"/>
              <a:t>5- альфа-редуктаза – фермент клеток сальных желёз – повышение в свою очередь приводит к тому что всё больше сальных желёз продуцируют повышенное количество кожного сала.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Липаза - пропионбактерии акне синтезируют липазу, расщепляющую триглицериды кожного сала до свободных жирных кислот, повреждающие стенку фолликула изнутри; </a:t>
            </a:r>
          </a:p>
          <a:p>
            <a:pPr>
              <a:spcBef>
                <a:spcPct val="0"/>
              </a:spcBef>
            </a:pPr>
            <a:r>
              <a:rPr lang="ru-RU" altLang="ru-RU" sz="800" smtClean="0">
                <a:solidFill>
                  <a:srgbClr val="000000"/>
                </a:solidFill>
                <a:latin typeface="Verdana" pitchFamily="34" charset="0"/>
              </a:rPr>
              <a:t>Эффективность подтверждена многочисленными клиническими исследованиями на добровольцах. </a:t>
            </a:r>
          </a:p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9ECBAF-1DB7-443D-91D2-E620F99B5355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aqua,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avena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sativa kernel flour, glycerin, stearic acid,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tridecyl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salicylate,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panthenol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kaolin,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cetearyl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alcohol, c12-13 alkyl lactate, glyceryl stearate (and) peg-100 stearate, linoleic acid (and) linolenic acid, bentonite (and) xanthan gum,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capryloyl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glycine (and) sarcosine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cinnamomum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zeylanicum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bark extract, steareth-2, citric acid,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silver citrate, disodium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edta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triethanolamine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peg-8 (and) tocopherol (and)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ascorbyl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palmitate (and) ascorbic acid (and) citric acid,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methylchloroisothiazolinone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(and) methylisothiazolinone.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68746F-FD15-4AF4-B558-22D7BA958F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Состав по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INCI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Aqua,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Cocamidopropyl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Betaine, Glycerin, Sodium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Cocoyl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Isethionate, Disodium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Laureth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Sulfosuccinate, PEG-150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Pentaerythrityl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Tetrastearate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(and) PPG-2 Hydroxyethyl Cocamide (and) Aqua, Coco-Glucoside (and) Glyceryl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Oleate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Phenoxyethanol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(and) Methylisothiazolinone, C12-13 Alkyl Lactate,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Tridecyl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Salicylate,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Panthenol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Silver Citrate,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Bisabolol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Geranium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Maculatum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Oil,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Piroctone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Olamine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Citric Acid (and), Disodium EDTA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EAD1C1-C695-4F27-84DD-43389CCCC5C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При микробиологическом исследовании мазков</a:t>
            </a:r>
            <a:r>
              <a:rPr lang="fr-FR" smtClean="0"/>
              <a:t>-</a:t>
            </a:r>
            <a:r>
              <a:rPr lang="ru-RU" smtClean="0"/>
              <a:t>отпечатков у всех больных вульгарными угрями обнаружены</a:t>
            </a:r>
            <a:r>
              <a:rPr lang="fr-FR" smtClean="0"/>
              <a:t> 5 </a:t>
            </a:r>
            <a:r>
              <a:rPr lang="ru-RU" smtClean="0"/>
              <a:t>видов стафилококков</a:t>
            </a:r>
            <a:r>
              <a:rPr lang="fr-FR" smtClean="0"/>
              <a:t>:  </a:t>
            </a:r>
            <a:r>
              <a:rPr lang="fr-FR" i="1" smtClean="0"/>
              <a:t>St. aureus </a:t>
            </a:r>
            <a:r>
              <a:rPr lang="ru-RU" smtClean="0"/>
              <a:t>обнаруживали с частотой </a:t>
            </a:r>
            <a:r>
              <a:rPr lang="fr-FR" smtClean="0"/>
              <a:t>34,4%; </a:t>
            </a:r>
            <a:r>
              <a:rPr lang="fr-FR" i="1" smtClean="0"/>
              <a:t>St. epidermidis</a:t>
            </a:r>
            <a:r>
              <a:rPr lang="fr-FR" smtClean="0"/>
              <a:t> – 27,3%,  </a:t>
            </a:r>
            <a:r>
              <a:rPr lang="fr-FR" i="1" smtClean="0"/>
              <a:t>St. haemolyticus</a:t>
            </a:r>
            <a:r>
              <a:rPr lang="fr-FR" smtClean="0"/>
              <a:t> – 10,7%, </a:t>
            </a:r>
            <a:r>
              <a:rPr lang="fr-FR" i="1" smtClean="0"/>
              <a:t>St. intermedius</a:t>
            </a:r>
            <a:r>
              <a:rPr lang="fr-FR" smtClean="0"/>
              <a:t> – 8,5%,  </a:t>
            </a:r>
            <a:r>
              <a:rPr lang="fr-FR" i="1" smtClean="0"/>
              <a:t>St. haemolyticus</a:t>
            </a:r>
            <a:r>
              <a:rPr lang="fr-FR" smtClean="0"/>
              <a:t> – 11,8%,  </a:t>
            </a:r>
            <a:r>
              <a:rPr lang="fr-FR" i="1" smtClean="0"/>
              <a:t>St.saprophyticus</a:t>
            </a:r>
            <a:r>
              <a:rPr lang="fr-FR" smtClean="0"/>
              <a:t>–7,3% </a:t>
            </a:r>
            <a:r>
              <a:rPr lang="ru-RU" smtClean="0"/>
              <a:t>и </a:t>
            </a:r>
            <a:r>
              <a:rPr lang="fr-FR" smtClean="0"/>
              <a:t>3 </a:t>
            </a:r>
            <a:r>
              <a:rPr lang="ru-RU" smtClean="0"/>
              <a:t>вида пропионовых бактерий</a:t>
            </a:r>
            <a:r>
              <a:rPr lang="fr-FR" smtClean="0"/>
              <a:t>, </a:t>
            </a:r>
            <a:r>
              <a:rPr lang="ru-RU" smtClean="0"/>
              <a:t>причем средняя обсемененность </a:t>
            </a:r>
            <a:r>
              <a:rPr lang="fr-FR" i="1" smtClean="0"/>
              <a:t>P. acnes</a:t>
            </a:r>
            <a:r>
              <a:rPr lang="ru-RU" smtClean="0"/>
              <a:t>в</a:t>
            </a:r>
            <a:r>
              <a:rPr lang="fr-FR" smtClean="0"/>
              <a:t>  </a:t>
            </a:r>
            <a:r>
              <a:rPr lang="ru-RU" smtClean="0"/>
              <a:t>составила</a:t>
            </a:r>
            <a:r>
              <a:rPr lang="fr-FR" smtClean="0"/>
              <a:t> 10,4*10</a:t>
            </a:r>
            <a:r>
              <a:rPr lang="fr-FR" baseline="30000" smtClean="0"/>
              <a:t>3</a:t>
            </a:r>
            <a:r>
              <a:rPr lang="fr-FR" smtClean="0"/>
              <a:t> </a:t>
            </a:r>
            <a:r>
              <a:rPr lang="ru-RU" smtClean="0"/>
              <a:t>КОЕ</a:t>
            </a:r>
            <a:r>
              <a:rPr lang="fr-FR" smtClean="0"/>
              <a:t>/</a:t>
            </a:r>
            <a:r>
              <a:rPr lang="ru-RU" smtClean="0"/>
              <a:t>см</a:t>
            </a:r>
            <a:r>
              <a:rPr lang="fr-FR" baseline="30000" smtClean="0"/>
              <a:t>2</a:t>
            </a:r>
            <a:r>
              <a:rPr lang="fr-FR" smtClean="0"/>
              <a:t>, </a:t>
            </a:r>
            <a:r>
              <a:rPr lang="fr-FR" i="1" smtClean="0"/>
              <a:t>P. granulosum</a:t>
            </a:r>
            <a:r>
              <a:rPr lang="fr-FR" smtClean="0"/>
              <a:t>– 3,7*10</a:t>
            </a:r>
            <a:r>
              <a:rPr lang="fr-FR" baseline="30000" smtClean="0"/>
              <a:t>3</a:t>
            </a:r>
            <a:r>
              <a:rPr lang="fr-FR" smtClean="0"/>
              <a:t> </a:t>
            </a:r>
            <a:r>
              <a:rPr lang="ru-RU" smtClean="0"/>
              <a:t>КОЕ</a:t>
            </a:r>
            <a:r>
              <a:rPr lang="fr-FR" smtClean="0"/>
              <a:t>/</a:t>
            </a:r>
            <a:r>
              <a:rPr lang="ru-RU" smtClean="0"/>
              <a:t>см</a:t>
            </a:r>
            <a:r>
              <a:rPr lang="fr-FR" baseline="30000" smtClean="0"/>
              <a:t>2</a:t>
            </a:r>
            <a:r>
              <a:rPr lang="fr-FR" smtClean="0"/>
              <a:t>, </a:t>
            </a:r>
            <a:r>
              <a:rPr lang="fr-FR" i="1" smtClean="0"/>
              <a:t>P. avidum</a:t>
            </a:r>
            <a:r>
              <a:rPr lang="fr-FR" smtClean="0"/>
              <a:t> – 2,7*10</a:t>
            </a:r>
            <a:r>
              <a:rPr lang="fr-FR" baseline="30000" smtClean="0"/>
              <a:t>4</a:t>
            </a:r>
            <a:r>
              <a:rPr lang="fr-FR" smtClean="0"/>
              <a:t> </a:t>
            </a:r>
            <a:r>
              <a:rPr lang="ru-RU" smtClean="0"/>
              <a:t>КОЕ</a:t>
            </a:r>
            <a:r>
              <a:rPr lang="fr-FR" smtClean="0"/>
              <a:t>/</a:t>
            </a:r>
            <a:r>
              <a:rPr lang="ru-RU" smtClean="0"/>
              <a:t>см</a:t>
            </a:r>
            <a:r>
              <a:rPr lang="fr-FR" baseline="30000" smtClean="0"/>
              <a:t>2</a:t>
            </a:r>
            <a:r>
              <a:rPr lang="fr-FR" smtClean="0"/>
              <a:t>. </a:t>
            </a: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86591-861E-4630-8E6D-60520B9A99F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A1751F-8902-4E51-AACF-539578B1E4A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 bwMode="auto">
          <a:xfrm>
            <a:off x="0" y="0"/>
            <a:ext cx="1219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EBF99-5E5F-4484-B6B2-FCD216C551BF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A041B-F354-4D86-B75C-5CB3C034C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4A68-A203-4DCB-B902-BE83383ACBFA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8082-64E6-465F-8E22-E3861A22F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C7B7-FFA7-4D82-9021-060883FD4F6A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C0E8-649D-481B-B338-EFD781A20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F409-708F-41C3-899D-49A07B68E50E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7962-757F-417D-94E6-A85D166D2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0F293-18CB-4716-BEFC-3254D5D76537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9DE2A-C91D-44B8-96BD-A4D4EEB66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1B3CC-EBCE-47B2-8A20-BBCF11F3FFEB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E48CE-7733-45D0-8463-EE6E7FF13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B13A6-7F26-4996-AB9B-1312F2C0404E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CEB9-2919-463E-96DA-D7FC9B68B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EB0FA-49E1-4DB3-9A51-8830CCD5463C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BE1C-B7D3-4C5C-A8A7-FD18D5AAA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B9A18-8AEF-4C14-9AF5-B2337F84FDDD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BDCC-B703-490C-83CB-52D53109D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1F6EF-6D78-4C84-A03E-62E8C895DD75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6B2C9-8E7E-461D-9DE3-936A4A993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018E-1A1E-43EE-A73E-AF9840F372EE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7355-B6C5-4177-B958-56399D6B8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0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7DB3E9-E419-49DA-875E-3445E27A917F}" type="datetime1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0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aseline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E49FAD-ECB2-4D75-AF8E-3A353C247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8" r:id="rId1"/>
    <p:sldLayoutId id="2147484467" r:id="rId2"/>
    <p:sldLayoutId id="2147484469" r:id="rId3"/>
    <p:sldLayoutId id="2147484466" r:id="rId4"/>
    <p:sldLayoutId id="2147484465" r:id="rId5"/>
    <p:sldLayoutId id="2147484464" r:id="rId6"/>
    <p:sldLayoutId id="2147484463" r:id="rId7"/>
    <p:sldLayoutId id="2147484462" r:id="rId8"/>
    <p:sldLayoutId id="2147484470" r:id="rId9"/>
    <p:sldLayoutId id="2147484461" r:id="rId10"/>
    <p:sldLayoutId id="214748446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438" y="5664200"/>
            <a:ext cx="10593387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438" y="684213"/>
            <a:ext cx="10058400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C86AB6-4267-4932-BDF5-2C569467DAF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795CD6-D623-445D-A41E-5FBABE2FF9AF}" type="slidenum">
              <a:rPr lang="ru-RU" altLang="ru-RU">
                <a:solidFill>
                  <a:schemeClr val="bg1"/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solidFill>
                <a:schemeClr val="bg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22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7275" y="128588"/>
            <a:ext cx="10668000" cy="6969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000" dirty="0"/>
              <a:t>Крем день-ночь </a:t>
            </a:r>
            <a:r>
              <a:rPr lang="en-US" altLang="ru-RU" sz="2000" dirty="0"/>
              <a:t>anti-acne</a:t>
            </a:r>
            <a:r>
              <a:rPr lang="ru-RU" altLang="ru-RU" sz="2000" dirty="0"/>
              <a:t>. </a:t>
            </a:r>
            <a:r>
              <a:rPr lang="ru-RU" altLang="ru-RU" sz="2000" dirty="0" smtClean="0"/>
              <a:t>Доказанная </a:t>
            </a:r>
            <a:r>
              <a:rPr lang="ru-RU" altLang="ru-RU" sz="2000" dirty="0"/>
              <a:t>эффективность ингредиентов</a:t>
            </a:r>
          </a:p>
        </p:txBody>
      </p:sp>
      <p:graphicFrame>
        <p:nvGraphicFramePr>
          <p:cNvPr id="52285" name="Group 61"/>
          <p:cNvGraphicFramePr>
            <a:graphicFrameLocks noGrp="1"/>
          </p:cNvGraphicFramePr>
          <p:nvPr>
            <p:ph idx="4294967295"/>
          </p:nvPr>
        </p:nvGraphicFramePr>
        <p:xfrm>
          <a:off x="461963" y="987425"/>
          <a:ext cx="11436350" cy="5075238"/>
        </p:xfrm>
        <a:graphic>
          <a:graphicData uri="http://schemas.openxmlformats.org/drawingml/2006/table">
            <a:tbl>
              <a:tblPr/>
              <a:tblGrid>
                <a:gridCol w="2536233"/>
                <a:gridCol w="6310883"/>
                <a:gridCol w="938151"/>
                <a:gridCol w="1650671"/>
              </a:tblGrid>
              <a:tr h="710132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Название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Свойства и основное действие 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Тесты в сравнении </a:t>
                      </a:r>
                      <a:b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 каким веществом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53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Tridecil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Salicylate + C12-C15 Alkyl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Lactat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Эмоленты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производные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гидроксикислот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с доказанной эффективностью против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акне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0155" marR="70155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L="70155" marR="70155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189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Амид никотиновой кислоты, никотинамид, витамин РР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Широкий спектр действия от омолаживающего до противовоспалительного. Сокращает воспаления на коже на 60% и превосходит по этому показателю антибиотик (снижение воспалений на 43%)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клиндамицин 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189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Фитосфингозин (натуральное вещество, присутсвует в коже)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Противовоспалительное, антимикробное, противогрибковое,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себорегулирующее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 Синергия с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ниацинамидом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 и в комбинации с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бензоил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пероксидом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5647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Сепиконтроль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Capryloyl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glycine (and) sarcosine (and)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cinnamomum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zeylanicum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bark extract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Против 5 причин АКНЕ 1)Размножение бактерий  2) Выделение кожного сала 5) альфа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редуктаза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3) Липаза  4)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Эластаза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5) Свободные радикалы. (Нормализует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салоотделение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антибактериальное действие, препятствует образованию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комедонов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оказывает противовоспалительное действие) 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In-vitro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387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Цитрат серебра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Антибактериальный и противогрибковый компонент широкого спектра действия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mic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602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Натуральный (-)-</a:t>
                      </a:r>
                      <a:r>
                        <a:rPr kumimoji="0" lang="el-GR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α-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bisabolol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Мощное противовоспалительное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In-vitro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341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бис-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этилгексилгидроксидиметоксибензилмалоната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Антиоксидантное, противосеборейное, противовоспалительное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387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Dimethyl isosorbide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Усиливает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пенетрацию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актива в кожу, повышает эффективность средства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2200275" y="569913"/>
            <a:ext cx="7669213" cy="7096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400" dirty="0"/>
              <a:t>Сравнение с </a:t>
            </a:r>
            <a:r>
              <a:rPr lang="ru-RU" altLang="ru-RU" sz="2400" dirty="0" smtClean="0"/>
              <a:t>аналогами </a:t>
            </a:r>
            <a:endParaRPr lang="ru-RU" altLang="ru-RU" sz="1100" dirty="0"/>
          </a:p>
        </p:txBody>
      </p:sp>
      <p:sp>
        <p:nvSpPr>
          <p:cNvPr id="30722" name="Номер слайда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535ECF-83C2-4C37-9901-75544369DE26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>
              <a:cs typeface="Arial" charset="0"/>
            </a:endParaRP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7843838" y="6357938"/>
            <a:ext cx="25368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100">
                <a:latin typeface="Verdana" pitchFamily="34" charset="0"/>
              </a:rPr>
              <a:t>*максимальная розничная цена</a:t>
            </a:r>
          </a:p>
        </p:txBody>
      </p:sp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503238" y="5238750"/>
            <a:ext cx="9313862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Verdana" pitchFamily="34" charset="0"/>
              </a:rPr>
              <a:t>Выгода </a:t>
            </a:r>
            <a:br>
              <a:rPr lang="ru-RU" sz="1200">
                <a:latin typeface="Verdana" pitchFamily="34" charset="0"/>
              </a:rPr>
            </a:br>
            <a:r>
              <a:rPr lang="ru-RU" sz="1200">
                <a:latin typeface="Verdana" pitchFamily="34" charset="0"/>
              </a:rPr>
              <a:t>1. Цена крема «RCS» привлекательнее для конечного потребителя на 30-46% относительно конкурентов.</a:t>
            </a:r>
            <a:br>
              <a:rPr lang="ru-RU" sz="1200">
                <a:latin typeface="Verdana" pitchFamily="34" charset="0"/>
              </a:rPr>
            </a:br>
            <a:endParaRPr lang="ru-RU" altLang="ru-RU" sz="1200">
              <a:latin typeface="Verdana" pitchFamily="34" charset="0"/>
            </a:endParaRPr>
          </a:p>
          <a:p>
            <a:r>
              <a:rPr lang="ru-RU" altLang="ru-RU" sz="1200">
                <a:latin typeface="Verdana" pitchFamily="34" charset="0"/>
              </a:rPr>
              <a:t>**Как правило кожа с признаками акне является чувствительной, что затрудняет лечение заболевания. </a:t>
            </a:r>
            <a:br>
              <a:rPr lang="ru-RU" altLang="ru-RU" sz="1200">
                <a:latin typeface="Verdana" pitchFamily="34" charset="0"/>
              </a:rPr>
            </a:br>
            <a:r>
              <a:rPr lang="ru-RU" altLang="ru-RU" sz="1200">
                <a:latin typeface="Verdana" pitchFamily="34" charset="0"/>
              </a:rPr>
              <a:t>Поэтому рекомендуется выбирать косметику с меньшим количеством сопутствующих компонентов. </a:t>
            </a:r>
          </a:p>
        </p:txBody>
      </p:sp>
      <p:pic>
        <p:nvPicPr>
          <p:cNvPr id="30725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6475413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92113" y="1473200"/>
          <a:ext cx="11364912" cy="36099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68187"/>
                <a:gridCol w="1626919"/>
                <a:gridCol w="1567543"/>
                <a:gridCol w="1686296"/>
                <a:gridCol w="1555668"/>
                <a:gridCol w="1270659"/>
                <a:gridCol w="1389413"/>
              </a:tblGrid>
              <a:tr h="819821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Название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Производство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компонентов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Основа крема способствует эффективности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Компоненты общее количество**/</a:t>
                      </a:r>
                      <a:br>
                        <a:rPr lang="ru-RU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активные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Компоненты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для у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силения эффективности 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Без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отдушки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Розничная цена/ </a:t>
                      </a:r>
                      <a:br>
                        <a:rPr lang="ru-RU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Цена в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пересчёте </a:t>
                      </a:r>
                      <a:b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на 40мл</a:t>
                      </a:r>
                      <a:endParaRPr lang="ru-RU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8641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«RCS» крем </a:t>
                      </a:r>
                      <a:br>
                        <a:rPr lang="ru-RU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день-ночь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40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мл</a:t>
                      </a:r>
                      <a:endParaRPr lang="ru-RU" sz="1400" b="1" kern="1200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Все произведены </a:t>
                      </a:r>
                      <a:br>
                        <a:rPr lang="ru-RU" alt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alt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в Европе</a:t>
                      </a:r>
                      <a:endParaRPr lang="ru-RU" alt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alt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19/8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540*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 anchor="ctr">
                    <a:noFill/>
                  </a:tcPr>
                </a:tc>
              </a:tr>
              <a:tr h="9017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</a:rPr>
                        <a:t>LA ROCHE-POSAY 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ru-RU" sz="1100" kern="1200" baseline="0" dirty="0" err="1" smtClean="0">
                          <a:solidFill>
                            <a:schemeClr val="tx1"/>
                          </a:solidFill>
                        </a:rPr>
                        <a:t>ffaclar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ru-RU" sz="1100" kern="1200" baseline="0" dirty="0" err="1" smtClean="0">
                          <a:solidFill>
                            <a:schemeClr val="tx1"/>
                          </a:solidFill>
                        </a:rPr>
                        <a:t>duo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  <a:t>[+]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</a:rPr>
                        <a:t>40мл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Все произведены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в Европе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26/7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1004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 anchor="ctr">
                    <a:noFill/>
                  </a:tcPr>
                </a:tc>
              </a:tr>
              <a:tr h="9017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  <a:t>VICHY НОРМАДЕРМ ГЛОБАЛ </a:t>
                      </a:r>
                      <a:r>
                        <a:rPr lang="ru-RU" sz="1100" kern="1200" baseline="0" dirty="0" err="1" smtClean="0">
                          <a:solidFill>
                            <a:schemeClr val="tx1"/>
                          </a:solidFill>
                        </a:rPr>
                        <a:t>увл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  <a:t>. крем д/комплексного ухода за </a:t>
                      </a:r>
                      <a:r>
                        <a:rPr lang="ru-RU" sz="1100" kern="1200" baseline="0" dirty="0" err="1" smtClean="0">
                          <a:solidFill>
                            <a:schemeClr val="tx1"/>
                          </a:solidFill>
                        </a:rPr>
                        <a:t>пробл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</a:rPr>
                        <a:t>. кожей 50мл</a:t>
                      </a:r>
                      <a:endParaRPr lang="ru-RU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Все произведены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в Европе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27/4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992/793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23544"/>
          <a:stretch>
            <a:fillRect/>
          </a:stretch>
        </p:blipFill>
        <p:spPr bwMode="auto">
          <a:xfrm>
            <a:off x="609600" y="1436688"/>
            <a:ext cx="2928938" cy="3960812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45025" y="179388"/>
            <a:ext cx="6792913" cy="1047750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tx1"/>
                </a:solidFill>
              </a:rPr>
              <a:t>«RCS» маска - </a:t>
            </a:r>
            <a:r>
              <a:rPr lang="ru-RU" b="1" cap="all" dirty="0" err="1">
                <a:solidFill>
                  <a:schemeClr val="tx1"/>
                </a:solidFill>
              </a:rPr>
              <a:t>гоммаж</a:t>
            </a:r>
            <a:r>
              <a:rPr lang="ru-RU" b="1" cap="all" dirty="0">
                <a:solidFill>
                  <a:schemeClr val="tx1"/>
                </a:solidFill>
              </a:rPr>
              <a:t> для жирной и проблемной кожи лица, склонной к </a:t>
            </a:r>
            <a:r>
              <a:rPr lang="ru-RU" b="1" cap="all" dirty="0" err="1">
                <a:solidFill>
                  <a:schemeClr val="tx1"/>
                </a:solidFill>
              </a:rPr>
              <a:t>акне</a:t>
            </a:r>
            <a:endParaRPr lang="ru-RU" b="1" cap="all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618038" y="1171575"/>
            <a:ext cx="6872287" cy="5305425"/>
          </a:xfrm>
        </p:spPr>
        <p:txBody>
          <a:bodyPr anchor="ctr">
            <a:normAutofit fontScale="92500" lnSpcReduction="10000"/>
          </a:bodyPr>
          <a:lstStyle/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500" b="1" dirty="0" smtClean="0"/>
              <a:t>Назначение: </a:t>
            </a:r>
            <a:r>
              <a:rPr lang="ru-RU" sz="1500" dirty="0" smtClean="0"/>
              <a:t> </a:t>
            </a:r>
            <a:r>
              <a:rPr lang="ru-RU" sz="1500" dirty="0"/>
              <a:t>многофункциональная маска-</a:t>
            </a:r>
            <a:r>
              <a:rPr lang="ru-RU" sz="1500" dirty="0" err="1"/>
              <a:t>гоммаж</a:t>
            </a:r>
            <a:r>
              <a:rPr lang="ru-RU" sz="1500" dirty="0"/>
              <a:t> для лица предназначена для специального ухода и очищения жирной и проблемной кожи лица склонной к </a:t>
            </a:r>
            <a:r>
              <a:rPr lang="ru-RU" sz="1500" dirty="0" err="1"/>
              <a:t>акне</a:t>
            </a:r>
            <a:r>
              <a:rPr lang="ru-RU" sz="1500" dirty="0"/>
              <a:t>.</a:t>
            </a:r>
          </a:p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500" dirty="0"/>
              <a:t>Создана на основе мягких очищающих компонентов натурального происхождения и биологически активных веществ, которые удаляют загрязнения и способствуют обновлению </a:t>
            </a:r>
            <a:r>
              <a:rPr lang="ru-RU" sz="1500" dirty="0" err="1" smtClean="0"/>
              <a:t>кожи.Активные</a:t>
            </a:r>
            <a:r>
              <a:rPr lang="ru-RU" sz="1500" dirty="0" smtClean="0"/>
              <a:t> </a:t>
            </a:r>
            <a:r>
              <a:rPr lang="ru-RU" sz="1500" dirty="0"/>
              <a:t>ингредиенты увлажняют и смягчают кожу, нормализуют её защитный функции, обладают </a:t>
            </a:r>
            <a:r>
              <a:rPr lang="ru-RU" sz="1500" dirty="0" err="1"/>
              <a:t>себорегулирующим</a:t>
            </a:r>
            <a:r>
              <a:rPr lang="ru-RU" sz="1500" dirty="0"/>
              <a:t> и противовоспалительным </a:t>
            </a:r>
            <a:r>
              <a:rPr lang="ru-RU" sz="1500" dirty="0" smtClean="0"/>
              <a:t>действием.</a:t>
            </a:r>
          </a:p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500" b="1" dirty="0" smtClean="0"/>
              <a:t>Способ </a:t>
            </a:r>
            <a:r>
              <a:rPr lang="ru-RU" sz="1500" b="1" dirty="0"/>
              <a:t>применения:  </a:t>
            </a:r>
            <a:r>
              <a:rPr lang="ru-RU" sz="1300" dirty="0"/>
              <a:t>Рекомендуем применять 2-3 раза в неделю</a:t>
            </a:r>
            <a:r>
              <a:rPr lang="ru-RU" sz="1300" dirty="0" smtClean="0"/>
              <a:t>.	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 smtClean="0"/>
              <a:t>1. </a:t>
            </a:r>
            <a:r>
              <a:rPr lang="ru-RU" sz="1300" dirty="0" err="1" smtClean="0"/>
              <a:t>Отшелушивающее</a:t>
            </a:r>
            <a:r>
              <a:rPr lang="ru-RU" sz="1300" dirty="0" smtClean="0"/>
              <a:t> </a:t>
            </a:r>
            <a:r>
              <a:rPr lang="ru-RU" sz="1300" dirty="0"/>
              <a:t>средство: Небольшое количество маски равномерно распределить по коже лица тонким слоем, оставить на 5 минут до лёгкого </a:t>
            </a:r>
            <a:r>
              <a:rPr lang="ru-RU" sz="1300" dirty="0" err="1"/>
              <a:t>подсыхания</a:t>
            </a:r>
            <a:r>
              <a:rPr lang="ru-RU" sz="1300" dirty="0" smtClean="0"/>
              <a:t>.</a:t>
            </a:r>
            <a:br>
              <a:rPr lang="ru-RU" sz="1300" dirty="0" smtClean="0"/>
            </a:br>
            <a:r>
              <a:rPr lang="ru-RU" sz="1300" dirty="0" smtClean="0"/>
              <a:t>Скользящими </a:t>
            </a:r>
            <a:r>
              <a:rPr lang="ru-RU" sz="1300" dirty="0"/>
              <a:t>движениями скатать маску с кожи. Ополоснуть лицо тёплой водой.</a:t>
            </a:r>
            <a:br>
              <a:rPr lang="ru-RU" sz="1300" dirty="0"/>
            </a:br>
            <a:r>
              <a:rPr lang="ru-RU" sz="1300" dirty="0" smtClean="0"/>
              <a:t>2. Очищающая </a:t>
            </a:r>
            <a:r>
              <a:rPr lang="ru-RU" sz="1300" dirty="0"/>
              <a:t>и увлажняющая маска: Толстым слоем нанести на кожу лица. Через 10-15 минут смыть водой. </a:t>
            </a:r>
          </a:p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300" dirty="0"/>
              <a:t>Внимание! При наличии воспалительных элементов на коже применять только способ № 2, (очищающая и увлажняющая маска) </a:t>
            </a:r>
          </a:p>
          <a:p>
            <a:pPr algn="just" font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500" b="1" dirty="0" smtClean="0"/>
              <a:t>Активные </a:t>
            </a:r>
            <a:r>
              <a:rPr lang="ru-RU" sz="1500" b="1" dirty="0"/>
              <a:t>ингредиенты: </a:t>
            </a:r>
            <a:r>
              <a:rPr lang="ru-RU" sz="1300" dirty="0" smtClean="0"/>
              <a:t>цитрат </a:t>
            </a:r>
            <a:r>
              <a:rPr lang="ru-RU" sz="1300" dirty="0"/>
              <a:t>серебра</a:t>
            </a:r>
            <a:r>
              <a:rPr lang="ru-RU" sz="1300" dirty="0" smtClean="0"/>
              <a:t>, овсяная мука, </a:t>
            </a:r>
            <a:r>
              <a:rPr lang="ru-RU" sz="1300" dirty="0" err="1"/>
              <a:t>Sepiconrol</a:t>
            </a:r>
            <a:r>
              <a:rPr lang="ru-RU" sz="1300" dirty="0"/>
              <a:t> </a:t>
            </a:r>
            <a:r>
              <a:rPr lang="ru-RU" sz="1300" dirty="0" smtClean="0"/>
              <a:t>A5® </a:t>
            </a:r>
            <a:r>
              <a:rPr lang="ru-RU" sz="1300" dirty="0"/>
              <a:t>(</a:t>
            </a:r>
            <a:r>
              <a:rPr lang="en-US" sz="1300" dirty="0"/>
              <a:t>Capryloyl Glycine (and) Sarcosine (and) </a:t>
            </a:r>
            <a:r>
              <a:rPr lang="en-US" sz="1300" dirty="0" err="1"/>
              <a:t>Cinnamomum</a:t>
            </a:r>
            <a:r>
              <a:rPr lang="en-US" sz="1300" dirty="0"/>
              <a:t> </a:t>
            </a:r>
            <a:r>
              <a:rPr lang="en-US" sz="1300" dirty="0" err="1"/>
              <a:t>Zeylanicum</a:t>
            </a:r>
            <a:r>
              <a:rPr lang="en-US" sz="1300" dirty="0"/>
              <a:t> Bark Extract</a:t>
            </a:r>
            <a:r>
              <a:rPr lang="ru-RU" sz="1300" dirty="0" smtClean="0"/>
              <a:t>), специальные </a:t>
            </a:r>
            <a:r>
              <a:rPr lang="ru-RU" sz="1300" dirty="0" err="1" smtClean="0"/>
              <a:t>эмоленты</a:t>
            </a:r>
            <a:r>
              <a:rPr lang="ru-RU" sz="1300" dirty="0" smtClean="0"/>
              <a:t>-производные </a:t>
            </a:r>
            <a:r>
              <a:rPr lang="ru-RU" sz="1300" dirty="0" err="1" smtClean="0"/>
              <a:t>гидроксикислот</a:t>
            </a:r>
            <a:r>
              <a:rPr lang="ru-RU" sz="1300" dirty="0" smtClean="0"/>
              <a:t> (</a:t>
            </a:r>
            <a:r>
              <a:rPr lang="en-US" sz="1300" dirty="0"/>
              <a:t>Tridecyl </a:t>
            </a:r>
            <a:r>
              <a:rPr lang="en-US" sz="1300" dirty="0" smtClean="0"/>
              <a:t>Salicylate</a:t>
            </a:r>
            <a:r>
              <a:rPr lang="ru-RU" sz="1300" dirty="0"/>
              <a:t>, </a:t>
            </a:r>
            <a:r>
              <a:rPr lang="en-US" sz="1300" dirty="0"/>
              <a:t>C12-13 Alkyl Lactate</a:t>
            </a:r>
            <a:r>
              <a:rPr lang="ru-RU" sz="1300" dirty="0"/>
              <a:t>), </a:t>
            </a:r>
            <a:r>
              <a:rPr lang="en-US" sz="1300" dirty="0" err="1" smtClean="0"/>
              <a:t>bisabolol</a:t>
            </a:r>
            <a:r>
              <a:rPr lang="ru-RU" sz="1300" dirty="0"/>
              <a:t>.</a:t>
            </a:r>
          </a:p>
        </p:txBody>
      </p:sp>
      <p:sp>
        <p:nvSpPr>
          <p:cNvPr id="31748" name="Прямоугольник 10"/>
          <p:cNvSpPr>
            <a:spLocks noChangeArrowheads="1"/>
          </p:cNvSpPr>
          <p:nvPr/>
        </p:nvSpPr>
        <p:spPr bwMode="auto">
          <a:xfrm>
            <a:off x="558800" y="5638800"/>
            <a:ext cx="39147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СПИРТА, БЕЗ ПАРАБЕНОВ, 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КРАСИТЕЛЕЙ, БЕЗ ОТДУШЕК</a:t>
            </a:r>
          </a:p>
        </p:txBody>
      </p:sp>
      <p:pic>
        <p:nvPicPr>
          <p:cNvPr id="31749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6477000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31A5A0-4793-4C28-A890-305BC2E6FB5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8511"/>
          <a:stretch>
            <a:fillRect/>
          </a:stretch>
        </p:blipFill>
        <p:spPr bwMode="auto">
          <a:xfrm>
            <a:off x="650875" y="790575"/>
            <a:ext cx="2952750" cy="4740275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48163" y="0"/>
            <a:ext cx="6518275" cy="2022475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tx1"/>
                </a:solidFill>
              </a:rPr>
              <a:t>«RCS» СРЕДСТВО ДЛЯ УМЫВАНИЯ жирной и проблемной кожи лица, склонной к </a:t>
            </a:r>
            <a:r>
              <a:rPr lang="ru-RU" b="1" cap="all" dirty="0" err="1">
                <a:solidFill>
                  <a:schemeClr val="tx1"/>
                </a:solidFill>
              </a:rPr>
              <a:t>акне</a:t>
            </a:r>
            <a:endParaRPr lang="ru-RU" b="1" cap="all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287838" y="1627188"/>
            <a:ext cx="6978650" cy="4178300"/>
          </a:xfrm>
        </p:spPr>
        <p:txBody>
          <a:bodyPr anchor="ctr">
            <a:noAutofit/>
          </a:bodyPr>
          <a:lstStyle/>
          <a:p>
            <a:pPr algn="just" fontAlgn="auto">
              <a:buFont typeface="Arial" pitchFamily="34" charset="0"/>
              <a:buNone/>
              <a:defRPr/>
            </a:pPr>
            <a:r>
              <a:rPr lang="ru-RU" sz="1600" b="1" dirty="0"/>
              <a:t>Назначение:  </a:t>
            </a:r>
            <a:r>
              <a:rPr lang="ru-RU" sz="1600" dirty="0" smtClean="0"/>
              <a:t>обеспечивает </a:t>
            </a:r>
            <a:r>
              <a:rPr lang="ru-RU" sz="1600" dirty="0"/>
              <a:t>гигиенический уход и профилактику симптомов </a:t>
            </a:r>
            <a:r>
              <a:rPr lang="ru-RU" sz="1600" dirty="0" err="1" smtClean="0"/>
              <a:t>акне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 fontAlgn="auto">
              <a:buFont typeface="Arial" pitchFamily="34" charset="0"/>
              <a:buNone/>
              <a:defRPr/>
            </a:pPr>
            <a:r>
              <a:rPr lang="ru-RU" sz="1600" dirty="0" smtClean="0"/>
              <a:t>Создано </a:t>
            </a:r>
            <a:r>
              <a:rPr lang="ru-RU" sz="1600" dirty="0"/>
              <a:t>на основе безопасных пенообразующих веществ природного происхождения и специальных смягчающих компонентов, обладающих доказанным </a:t>
            </a:r>
            <a:r>
              <a:rPr lang="ru-RU" sz="1600" dirty="0" err="1"/>
              <a:t>себорегулирующим</a:t>
            </a:r>
            <a:r>
              <a:rPr lang="ru-RU" sz="1600" dirty="0"/>
              <a:t> и </a:t>
            </a:r>
            <a:r>
              <a:rPr lang="ru-RU" sz="1600" dirty="0" err="1"/>
              <a:t>кератолическим</a:t>
            </a:r>
            <a:r>
              <a:rPr lang="ru-RU" sz="1600" dirty="0"/>
              <a:t> </a:t>
            </a:r>
            <a:r>
              <a:rPr lang="ru-RU" sz="1600" dirty="0" smtClean="0"/>
              <a:t>действием. Деликатно </a:t>
            </a:r>
            <a:r>
              <a:rPr lang="ru-RU" sz="1600" dirty="0"/>
              <a:t>очищает от загрязнений, сохраняя естественный защитный барьер кожи, тем самым способствуя её оздоровлению. </a:t>
            </a:r>
            <a:r>
              <a:rPr lang="ru-RU" sz="1600" dirty="0" smtClean="0"/>
              <a:t>Содержит </a:t>
            </a:r>
            <a:r>
              <a:rPr lang="ru-RU" sz="1600" dirty="0"/>
              <a:t>высокоэффективные антибактериальные и противовоспалительные компоненты.</a:t>
            </a:r>
          </a:p>
          <a:p>
            <a:pPr algn="just" fontAlgn="auto">
              <a:buFont typeface="Arial" pitchFamily="34" charset="0"/>
              <a:buNone/>
              <a:defRPr/>
            </a:pPr>
            <a:r>
              <a:rPr lang="ru-RU" sz="1600" b="1" dirty="0"/>
              <a:t>Способ применения: </a:t>
            </a:r>
            <a:r>
              <a:rPr lang="en-US" sz="1600" b="1" dirty="0" smtClean="0"/>
              <a:t> </a:t>
            </a:r>
            <a:r>
              <a:rPr lang="ru-RU" sz="1600" dirty="0" smtClean="0"/>
              <a:t>нанести </a:t>
            </a:r>
            <a:r>
              <a:rPr lang="ru-RU" sz="1600" dirty="0"/>
              <a:t>на кожу лица и шеи массажными движениями, тщательно смыть </a:t>
            </a:r>
            <a:r>
              <a:rPr lang="ru-RU" sz="1600" dirty="0" smtClean="0"/>
              <a:t>водой.</a:t>
            </a:r>
            <a:endParaRPr lang="ru-RU" sz="1600" dirty="0"/>
          </a:p>
          <a:p>
            <a:pPr algn="just" font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endParaRPr lang="ru-RU" b="1" dirty="0" smtClean="0"/>
          </a:p>
          <a:p>
            <a:pPr algn="just" font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600" b="1" dirty="0"/>
              <a:t>Активные ингредиенты</a:t>
            </a:r>
            <a:r>
              <a:rPr lang="ru-RU" b="1" dirty="0"/>
              <a:t>: </a:t>
            </a:r>
            <a:r>
              <a:rPr lang="ru-RU" dirty="0" smtClean="0"/>
              <a:t>смягчающие – производные </a:t>
            </a:r>
            <a:r>
              <a:rPr lang="ru-RU" dirty="0" err="1" smtClean="0"/>
              <a:t>гидроксикислот</a:t>
            </a:r>
            <a:r>
              <a:rPr lang="ru-RU" dirty="0" smtClean="0"/>
              <a:t> молочной и салициловой; антибактериальные и противовоспалительные – </a:t>
            </a:r>
            <a:r>
              <a:rPr lang="ru-RU" dirty="0" err="1" smtClean="0"/>
              <a:t>пироктон</a:t>
            </a:r>
            <a:r>
              <a:rPr lang="ru-RU" dirty="0" smtClean="0"/>
              <a:t> </a:t>
            </a:r>
            <a:r>
              <a:rPr lang="ru-RU" dirty="0" err="1" smtClean="0"/>
              <a:t>оламин</a:t>
            </a:r>
            <a:r>
              <a:rPr lang="ru-RU" dirty="0" smtClean="0"/>
              <a:t>, цитрат серебра, альфа-</a:t>
            </a:r>
            <a:r>
              <a:rPr lang="ru-RU" dirty="0" err="1" smtClean="0"/>
              <a:t>бисаболол</a:t>
            </a:r>
            <a:r>
              <a:rPr lang="ru-RU" dirty="0" smtClean="0"/>
              <a:t>, д-</a:t>
            </a:r>
            <a:r>
              <a:rPr lang="ru-RU" dirty="0" err="1" smtClean="0"/>
              <a:t>пантенол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3796" name="Прямоугольник 10"/>
          <p:cNvSpPr>
            <a:spLocks noChangeArrowheads="1"/>
          </p:cNvSpPr>
          <p:nvPr/>
        </p:nvSpPr>
        <p:spPr bwMode="auto">
          <a:xfrm>
            <a:off x="611188" y="5651500"/>
            <a:ext cx="39147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</a:t>
            </a:r>
            <a:r>
              <a:rPr lang="en-US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SLES</a:t>
            </a: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en-US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SLS</a:t>
            </a: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КРАСИТЕЛЕЙ, БЕЗ ОТДУШЕК</a:t>
            </a:r>
          </a:p>
        </p:txBody>
      </p:sp>
      <p:pic>
        <p:nvPicPr>
          <p:cNvPr id="3379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6477000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4ADA81-88A6-4D94-8BD1-2C7828CD17C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075" y="398463"/>
            <a:ext cx="10602913" cy="19256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n w="11430"/>
              </a:rPr>
              <a:t>Клиника кожных и венерических болезней им. В. А. Рахманова </a:t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первого МГМУ им И.М. </a:t>
            </a:r>
            <a:r>
              <a:rPr lang="ru-RU" sz="1800" dirty="0">
                <a:ln w="11430"/>
              </a:rPr>
              <a:t>С</a:t>
            </a:r>
            <a:r>
              <a:rPr lang="ru-RU" sz="1800" dirty="0" smtClean="0">
                <a:ln w="11430"/>
              </a:rPr>
              <a:t>еченова </a:t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/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Клиническое исследование по протоколу: </a:t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«опыт применения лечебно-косметических препаратов «</a:t>
            </a:r>
            <a:r>
              <a:rPr lang="en-US" sz="1800" dirty="0" smtClean="0">
                <a:ln w="11430"/>
              </a:rPr>
              <a:t>RCS</a:t>
            </a:r>
            <a:r>
              <a:rPr lang="ru-RU" sz="1800" dirty="0" smtClean="0">
                <a:ln w="11430"/>
              </a:rPr>
              <a:t>» линейка «</a:t>
            </a:r>
            <a:r>
              <a:rPr lang="en-US" sz="1800" dirty="0" smtClean="0">
                <a:ln w="11430"/>
              </a:rPr>
              <a:t>anti</a:t>
            </a:r>
            <a:r>
              <a:rPr lang="ru-RU" sz="1800" dirty="0" smtClean="0">
                <a:ln w="11430"/>
              </a:rPr>
              <a:t>-</a:t>
            </a:r>
            <a:r>
              <a:rPr lang="en-US" sz="1800" dirty="0" smtClean="0">
                <a:ln w="11430"/>
              </a:rPr>
              <a:t>acne</a:t>
            </a:r>
            <a:r>
              <a:rPr lang="ru-RU" sz="1800" dirty="0" smtClean="0">
                <a:ln w="11430"/>
              </a:rPr>
              <a:t>»</a:t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в топической терапии  пациентов с  вульгарными угрями»</a:t>
            </a:r>
            <a:endParaRPr lang="ru-RU" sz="1800" dirty="0">
              <a:ln w="11430"/>
            </a:endParaRPr>
          </a:p>
        </p:txBody>
      </p:sp>
      <p:sp>
        <p:nvSpPr>
          <p:cNvPr id="35842" name="Прямоугольник 4"/>
          <p:cNvSpPr>
            <a:spLocks noChangeArrowheads="1"/>
          </p:cNvSpPr>
          <p:nvPr/>
        </p:nvSpPr>
        <p:spPr bwMode="auto">
          <a:xfrm>
            <a:off x="727075" y="2439988"/>
            <a:ext cx="1084103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Trebuchet MS" pitchFamily="34" charset="0"/>
              </a:rPr>
              <a:t>Цель исследования</a:t>
            </a:r>
            <a:r>
              <a:rPr lang="ru-RU" sz="1600">
                <a:latin typeface="Trebuchet MS" pitchFamily="34" charset="0"/>
              </a:rPr>
              <a:t>: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Оценка эффективности и переносимости препаратов</a:t>
            </a:r>
            <a:r>
              <a:rPr lang="ru-RU" sz="1600" b="1">
                <a:latin typeface="Trebuchet MS" pitchFamily="34" charset="0"/>
              </a:rPr>
              <a:t>  «</a:t>
            </a:r>
            <a:r>
              <a:rPr lang="en-US" sz="1600" b="1">
                <a:latin typeface="Trebuchet MS" pitchFamily="34" charset="0"/>
              </a:rPr>
              <a:t>RCS</a:t>
            </a:r>
            <a:r>
              <a:rPr lang="ru-RU" sz="1600" b="1">
                <a:latin typeface="Trebuchet MS" pitchFamily="34" charset="0"/>
              </a:rPr>
              <a:t>» </a:t>
            </a:r>
            <a:r>
              <a:rPr lang="en-US" sz="1600" b="1">
                <a:latin typeface="Trebuchet MS" pitchFamily="34" charset="0"/>
              </a:rPr>
              <a:t>Anti</a:t>
            </a:r>
            <a:r>
              <a:rPr lang="ru-RU" sz="1600" b="1">
                <a:latin typeface="Trebuchet MS" pitchFamily="34" charset="0"/>
              </a:rPr>
              <a:t>-</a:t>
            </a:r>
            <a:r>
              <a:rPr lang="en-US" sz="1600" b="1">
                <a:latin typeface="Trebuchet MS" pitchFamily="34" charset="0"/>
              </a:rPr>
              <a:t>acne </a:t>
            </a:r>
            <a:r>
              <a:rPr lang="ru-RU" sz="1600">
                <a:latin typeface="Trebuchet MS" pitchFamily="34" charset="0"/>
              </a:rPr>
              <a:t>в топической терапии пациентов с вульгарным акне.</a:t>
            </a:r>
            <a:br>
              <a:rPr lang="ru-RU" sz="1600">
                <a:latin typeface="Trebuchet MS" pitchFamily="34" charset="0"/>
              </a:rPr>
            </a:br>
            <a:endParaRPr lang="ru-RU" sz="1600">
              <a:latin typeface="Trebuchet MS" pitchFamily="34" charset="0"/>
            </a:endParaRPr>
          </a:p>
          <a:p>
            <a:r>
              <a:rPr lang="ru-RU" sz="1600" u="sng">
                <a:latin typeface="Trebuchet MS" pitchFamily="34" charset="0"/>
              </a:rPr>
              <a:t>Оформление исследования</a:t>
            </a:r>
            <a:r>
              <a:rPr lang="ru-RU" sz="1600">
                <a:latin typeface="Trebuchet MS" pitchFamily="34" charset="0"/>
              </a:rPr>
              <a:t>:</a:t>
            </a:r>
          </a:p>
          <a:p>
            <a:r>
              <a:rPr lang="ru-RU" sz="1600">
                <a:latin typeface="Trebuchet MS" pitchFamily="34" charset="0"/>
              </a:rPr>
              <a:t>Долгосрочное многоцелевое наблюдение, включающее 30 пациентов обоего пола.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Сроки наблюдения 60 дней (±3дня)</a:t>
            </a:r>
          </a:p>
          <a:p>
            <a:r>
              <a:rPr lang="ru-RU" sz="1600">
                <a:latin typeface="Trebuchet MS" pitchFamily="34" charset="0"/>
              </a:rPr>
              <a:t/>
            </a:r>
            <a:br>
              <a:rPr lang="ru-RU" sz="1600">
                <a:latin typeface="Trebuchet MS" pitchFamily="34" charset="0"/>
              </a:rPr>
            </a:br>
            <a:r>
              <a:rPr lang="ru-RU" sz="1600" u="sng">
                <a:latin typeface="Trebuchet MS" pitchFamily="34" charset="0"/>
              </a:rPr>
              <a:t>Отбор пациентов. Критерии включения</a:t>
            </a:r>
            <a:r>
              <a:rPr lang="ru-RU" sz="1600">
                <a:latin typeface="Trebuchet MS" pitchFamily="34" charset="0"/>
              </a:rPr>
              <a:t>: </a:t>
            </a:r>
          </a:p>
          <a:p>
            <a:r>
              <a:rPr lang="ru-RU" sz="1600">
                <a:latin typeface="Trebuchet MS" pitchFamily="34" charset="0"/>
              </a:rPr>
              <a:t>Пациенты обоего пола с диагнозом вульгарные угри легкой и средней степени тяжести</a:t>
            </a:r>
          </a:p>
          <a:p>
            <a:r>
              <a:rPr lang="ru-RU" sz="1600">
                <a:latin typeface="Trebuchet MS" pitchFamily="34" charset="0"/>
              </a:rPr>
              <a:t>Отсутствие приема антибактериальной и/или любой другой системной терапии не менее чем за 30 дней до начала исследования </a:t>
            </a:r>
          </a:p>
          <a:p>
            <a:r>
              <a:rPr lang="ru-RU" sz="1600">
                <a:latin typeface="Trebuchet MS" pitchFamily="34" charset="0"/>
              </a:rPr>
              <a:t>Отсутствие тяжелой соматической или психической патологии</a:t>
            </a:r>
          </a:p>
        </p:txBody>
      </p:sp>
      <p:sp>
        <p:nvSpPr>
          <p:cNvPr id="35843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2DA753-B806-45D3-8D27-EAAE26DADB0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0318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n w="11430"/>
              </a:rPr>
              <a:t>Клиника кожных и венерических болезней им. В. А. Рахманова </a:t>
            </a:r>
            <a:r>
              <a:rPr lang="ru-RU" sz="1800" dirty="0" smtClean="0">
                <a:ln w="11430"/>
              </a:rPr>
              <a:t/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первого </a:t>
            </a:r>
            <a:r>
              <a:rPr lang="ru-RU" sz="1800" dirty="0">
                <a:ln w="11430"/>
              </a:rPr>
              <a:t>МГМУ им И.М. Сеченова </a:t>
            </a:r>
          </a:p>
        </p:txBody>
      </p:sp>
      <p:graphicFrame>
        <p:nvGraphicFramePr>
          <p:cNvPr id="36866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147638" y="1238250"/>
          <a:ext cx="6513512" cy="5102225"/>
        </p:xfrm>
        <a:graphic>
          <a:graphicData uri="http://schemas.openxmlformats.org/presentationml/2006/ole">
            <p:oleObj spid="_x0000_s36866" r:id="rId4" imgW="6517189" imgH="5102794" progId="Excel.Chart.8">
              <p:embed/>
            </p:oleObj>
          </a:graphicData>
        </a:graphic>
      </p:graphicFrame>
      <p:pic>
        <p:nvPicPr>
          <p:cNvPr id="3686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" y="6467475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2"/>
          <p:cNvSpPr>
            <a:spLocks noChangeArrowheads="1"/>
          </p:cNvSpPr>
          <p:nvPr/>
        </p:nvSpPr>
        <p:spPr bwMode="auto">
          <a:xfrm>
            <a:off x="6727825" y="2109788"/>
            <a:ext cx="46085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latin typeface="Trebuchet MS" pitchFamily="34" charset="0"/>
              </a:rPr>
              <a:t>Топические средства «RCS» способствуют нормализации патологического фона обсемененности кожи на 74,5%, что является подтверждением антибактериального действия активных компонентов</a:t>
            </a:r>
          </a:p>
        </p:txBody>
      </p:sp>
      <p:sp>
        <p:nvSpPr>
          <p:cNvPr id="36869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8990E6-909A-4B01-A1A5-38F672C0C94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155575"/>
            <a:ext cx="10364788" cy="8032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n w="11430"/>
              </a:rPr>
              <a:t>Клиника кожных и венерических болезней им. В. А. Рахманова </a:t>
            </a:r>
            <a:r>
              <a:rPr lang="ru-RU" sz="1800" dirty="0" smtClean="0">
                <a:ln w="11430"/>
              </a:rPr>
              <a:t/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первого </a:t>
            </a:r>
            <a:r>
              <a:rPr lang="ru-RU" sz="1800" dirty="0">
                <a:ln w="11430"/>
              </a:rPr>
              <a:t>МГМУ им И.М. Сеченова </a:t>
            </a:r>
          </a:p>
        </p:txBody>
      </p:sp>
      <p:graphicFrame>
        <p:nvGraphicFramePr>
          <p:cNvPr id="3891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522288" y="1887538"/>
          <a:ext cx="5851525" cy="4535487"/>
        </p:xfrm>
        <a:graphic>
          <a:graphicData uri="http://schemas.openxmlformats.org/presentationml/2006/ole">
            <p:oleObj spid="_x0000_s38914" r:id="rId4" imgW="5852667" imgH="4535817" progId="Excel.Chart.8">
              <p:embed/>
            </p:oleObj>
          </a:graphicData>
        </a:graphic>
      </p:graphicFrame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7151688" y="2482850"/>
            <a:ext cx="439261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latin typeface="Trebuchet MS" pitchFamily="34" charset="0"/>
              </a:rPr>
              <a:t>До лечения средний показатель себуметрии значительно превышал норму, что подтверждает повышение сало-отделения у больных с вульгарными угрями и жирную себорею.	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После проведенного лечения показатели себуметрии значительно улучшились</a:t>
            </a:r>
            <a:r>
              <a:rPr lang="ru-RU" sz="1400">
                <a:latin typeface="Trebuchet MS" pitchFamily="34" charset="0"/>
              </a:rPr>
              <a:t>. </a:t>
            </a:r>
          </a:p>
        </p:txBody>
      </p:sp>
      <p:sp>
        <p:nvSpPr>
          <p:cNvPr id="38916" name="Прямоугольник 4"/>
          <p:cNvSpPr>
            <a:spLocks noChangeArrowheads="1"/>
          </p:cNvSpPr>
          <p:nvPr/>
        </p:nvSpPr>
        <p:spPr bwMode="auto">
          <a:xfrm>
            <a:off x="944563" y="1284288"/>
            <a:ext cx="103441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После курса терапии наблюдалась выраженная тенденция к нормализации салоотделения.</a:t>
            </a:r>
          </a:p>
        </p:txBody>
      </p:sp>
      <p:sp>
        <p:nvSpPr>
          <p:cNvPr id="38917" name="Номер слайда 5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8B2B36-B782-476A-9F46-35DC3B2BF42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313" y="0"/>
            <a:ext cx="10364787" cy="10239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1800" dirty="0">
                <a:ln w="11430"/>
              </a:rPr>
            </a:br>
            <a:r>
              <a:rPr lang="ru-RU" sz="1800" dirty="0">
                <a:ln w="11430"/>
              </a:rPr>
              <a:t>первого МГМУ им И.М. Сеченова</a:t>
            </a:r>
          </a:p>
        </p:txBody>
      </p:sp>
      <p:graphicFrame>
        <p:nvGraphicFramePr>
          <p:cNvPr id="40962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487363" y="2312988"/>
          <a:ext cx="5840412" cy="4076700"/>
        </p:xfrm>
        <a:graphic>
          <a:graphicData uri="http://schemas.openxmlformats.org/presentationml/2006/ole">
            <p:oleObj spid="_x0000_s40962" r:id="rId4" imgW="5840474" imgH="4078577" progId="Excel.Chart.8">
              <p:embed/>
            </p:oleObj>
          </a:graphicData>
        </a:graphic>
      </p:graphicFrame>
      <p:graphicFrame>
        <p:nvGraphicFramePr>
          <p:cNvPr id="40963" name="Объект 3"/>
          <p:cNvGraphicFramePr>
            <a:graphicFrameLocks/>
          </p:cNvGraphicFramePr>
          <p:nvPr/>
        </p:nvGraphicFramePr>
        <p:xfrm>
          <a:off x="5918200" y="2312988"/>
          <a:ext cx="6038850" cy="4276725"/>
        </p:xfrm>
        <a:graphic>
          <a:graphicData uri="http://schemas.openxmlformats.org/presentationml/2006/ole">
            <p:oleObj spid="_x0000_s40963" r:id="rId5" imgW="6041660" imgH="4279763" progId="Excel.Chart.8">
              <p:embed/>
            </p:oleObj>
          </a:graphicData>
        </a:graphic>
      </p:graphicFrame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>
            <a:off x="1109663" y="1335088"/>
            <a:ext cx="9720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После проведенного курса лечения у всех пациентов  уменьшилось количество высыпных элементов (воспалительных и невоспалительных).</a:t>
            </a:r>
          </a:p>
        </p:txBody>
      </p:sp>
      <p:sp>
        <p:nvSpPr>
          <p:cNvPr id="40965" name="Номер слайда 4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29F59E-EE75-42D5-98FD-E4AC94A7061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442913" y="1646238"/>
          <a:ext cx="5748337" cy="4084637"/>
        </p:xfrm>
        <a:graphic>
          <a:graphicData uri="http://schemas.openxmlformats.org/presentationml/2006/ole">
            <p:oleObj spid="_x0000_s43009" r:id="rId4" imgW="5749026" imgH="4084674" progId="Excel.Chart.8">
              <p:embed/>
            </p:oleObj>
          </a:graphicData>
        </a:graphic>
      </p:graphicFrame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6237288" y="1714500"/>
            <a:ext cx="51419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После проведенного лечения среднее значение индекса снизилось что свидетельствует о значительном улучшении качества жизни пациента. </a:t>
            </a:r>
            <a:br>
              <a:rPr lang="ru-RU">
                <a:latin typeface="Trebuchet MS" pitchFamily="34" charset="0"/>
              </a:rPr>
            </a:br>
            <a:r>
              <a:rPr lang="ru-RU">
                <a:latin typeface="Trebuchet MS" pitchFamily="34" charset="0"/>
              </a:rPr>
              <a:t>При сравнении показателей до и после лечения выявлялись статистически достоверные различия между ними.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12800" y="274638"/>
            <a:ext cx="10566400" cy="10318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n w="11430"/>
              </a:rPr>
              <a:t>Клиника кожных и венерических болезней им. В. А. Рахманова </a:t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первого МГМУ им И.М. Сеченова </a:t>
            </a:r>
            <a:endParaRPr lang="ru-RU" sz="1800" dirty="0">
              <a:ln w="11430"/>
            </a:endParaRPr>
          </a:p>
        </p:txBody>
      </p:sp>
      <p:sp>
        <p:nvSpPr>
          <p:cNvPr id="43012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4AE7D-A436-4624-B1F2-A0A1CFCA874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875" y="222250"/>
            <a:ext cx="10566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90563" y="2139950"/>
            <a:ext cx="11041062" cy="3954463"/>
          </a:xfrm>
        </p:spPr>
        <p:txBody>
          <a:bodyPr/>
          <a:lstStyle/>
          <a:p>
            <a:pPr fontAlgn="auto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2000" dirty="0"/>
              <a:t>По результатам конфокальной лазерной сканирующей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dirty="0" err="1"/>
              <a:t>vivo</a:t>
            </a:r>
            <a:r>
              <a:rPr lang="ru-RU" sz="2000" dirty="0"/>
              <a:t> микроскопии, до и после курса использования косметики, отмечалось уменьшение </a:t>
            </a:r>
            <a:r>
              <a:rPr lang="ru-RU" sz="2000" dirty="0" err="1"/>
              <a:t>патомофологических</a:t>
            </a:r>
            <a:r>
              <a:rPr lang="ru-RU" sz="2000" dirty="0"/>
              <a:t> признаков </a:t>
            </a:r>
            <a:r>
              <a:rPr lang="ru-RU" sz="2000" dirty="0" err="1"/>
              <a:t>акне</a:t>
            </a:r>
            <a:r>
              <a:rPr lang="ru-RU" sz="2000" dirty="0"/>
              <a:t> (</a:t>
            </a:r>
            <a:r>
              <a:rPr lang="ru-RU" sz="2000" dirty="0" err="1"/>
              <a:t>гиперкератинизации</a:t>
            </a:r>
            <a:r>
              <a:rPr lang="ru-RU" sz="2000" dirty="0"/>
              <a:t> протоков сально-</a:t>
            </a:r>
            <a:r>
              <a:rPr lang="ru-RU" sz="2000" dirty="0" err="1"/>
              <a:t>волосянных</a:t>
            </a:r>
            <a:r>
              <a:rPr lang="ru-RU" sz="2000" dirty="0"/>
              <a:t> фолликулов и </a:t>
            </a:r>
            <a:r>
              <a:rPr lang="ru-RU" sz="2000" dirty="0" err="1"/>
              <a:t>перифолликулярной</a:t>
            </a:r>
            <a:r>
              <a:rPr lang="ru-RU" sz="2000" dirty="0"/>
              <a:t> инфильтрации и др.) </a:t>
            </a:r>
          </a:p>
          <a:p>
            <a:pPr fontAlgn="auto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fontAlgn="auto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2000" dirty="0" smtClean="0"/>
              <a:t>Данные </a:t>
            </a:r>
            <a:r>
              <a:rPr lang="ru-RU" sz="2000" dirty="0"/>
              <a:t>лазерной допплеровской </a:t>
            </a:r>
            <a:r>
              <a:rPr lang="ru-RU" sz="2000" dirty="0" err="1"/>
              <a:t>флоуметрии</a:t>
            </a:r>
            <a:r>
              <a:rPr lang="ru-RU" sz="2000" dirty="0"/>
              <a:t> показали нормализацию микроциркуляции в коже и уменьшение застойных явлений, характерных для </a:t>
            </a:r>
            <a:r>
              <a:rPr lang="ru-RU" sz="2000" dirty="0" err="1"/>
              <a:t>акне</a:t>
            </a:r>
            <a:r>
              <a:rPr lang="ru-RU" sz="2000" dirty="0"/>
              <a:t>. 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C9D3EC-1BFD-4DFF-B0D1-06F0631FBCC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1314450" y="1762125"/>
            <a:ext cx="9220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СЕРИЯ СОЗДАНА НА ОСНОВЕ КОМПОНЕНТОВ С ДОКАЗАННОЙ ЭФФЕКТИВНОСТЬЮ И ВЫСОКИМ ПРОФИЛЕМ БЕЗОПАСНОСТИ.</a:t>
            </a:r>
          </a:p>
          <a:p>
            <a:pPr algn="just">
              <a:lnSpc>
                <a:spcPct val="150000"/>
              </a:lnSpc>
            </a:pPr>
            <a:endParaRPr lang="ru-RU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КОСМЕТИКА «</a:t>
            </a:r>
            <a:r>
              <a:rPr lang="en-US">
                <a:latin typeface="Trebuchet MS" pitchFamily="34" charset="0"/>
              </a:rPr>
              <a:t>RCS</a:t>
            </a:r>
            <a:r>
              <a:rPr lang="ru-RU">
                <a:latin typeface="Trebuchet MS" pitchFamily="34" charset="0"/>
              </a:rPr>
              <a:t>» ОЗДОРАВЛИВАЕТ КОЖУ ЕСТЕСТВЕННЫМ ОБРАЗОМ, БЛАГОДАРЯ ВОССТАНОВЛЕНИЮ СОБСТВЕННЫХ ЗАЩИТНЫХ МЕХАНИЗМОВ.</a:t>
            </a:r>
          </a:p>
          <a:p>
            <a:pPr algn="just">
              <a:lnSpc>
                <a:spcPct val="150000"/>
              </a:lnSpc>
            </a:pPr>
            <a:endParaRPr lang="ru-RU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ОСНОВА КАЖДОГО ПРОДУКТА УСИЛИВАЕТ ЭФФЕКТИВНОСТЬ КОМПОНЕНТОВ, САМА ПРИ ЭТОМ ЯВЛЯЕТСЯ ДЕЙСТВУЮЩЕЙ СИСТЕМОЙ. </a:t>
            </a:r>
          </a:p>
        </p:txBody>
      </p:sp>
      <p:pic>
        <p:nvPicPr>
          <p:cNvPr id="16386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6364288"/>
            <a:ext cx="6867526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4FBE48-4912-4560-A2B5-5FE94FA6710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55563"/>
            <a:ext cx="10566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1800" dirty="0">
                <a:ln w="11430"/>
              </a:rPr>
            </a:br>
            <a:r>
              <a:rPr lang="ru-RU" sz="1800" dirty="0">
                <a:ln w="11430"/>
              </a:rPr>
              <a:t>первого МГМУ им И.М. Сеченова </a:t>
            </a:r>
          </a:p>
        </p:txBody>
      </p:sp>
      <p:graphicFrame>
        <p:nvGraphicFramePr>
          <p:cNvPr id="46082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1754188" y="1581150"/>
          <a:ext cx="8331200" cy="4154488"/>
        </p:xfrm>
        <a:graphic>
          <a:graphicData uri="http://schemas.openxmlformats.org/presentationml/2006/ole">
            <p:oleObj spid="_x0000_s46082" r:id="rId3" imgW="8327858" imgH="4157832" progId="Excel.Chart.8">
              <p:embed/>
            </p:oleObj>
          </a:graphicData>
        </a:graphic>
      </p:graphicFrame>
      <p:sp>
        <p:nvSpPr>
          <p:cNvPr id="46083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890111-778E-4242-AFAF-1FA1817C5BF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7106" name="Рисунок 4" descr="C:\Users\user\Downloads\после1(1).JPG"/>
          <p:cNvPicPr>
            <a:picLocks noChangeAspect="1" noChangeArrowheads="1"/>
          </p:cNvPicPr>
          <p:nvPr/>
        </p:nvPicPr>
        <p:blipFill>
          <a:blip r:embed="rId2"/>
          <a:srcRect r="15283"/>
          <a:stretch>
            <a:fillRect/>
          </a:stretch>
        </p:blipFill>
        <p:spPr bwMode="auto">
          <a:xfrm>
            <a:off x="5740400" y="657225"/>
            <a:ext cx="6092825" cy="530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7" name="Объект 3" descr="C:\Users\user\Downloads\фото акне (2).JPG"/>
          <p:cNvPicPr>
            <a:picLocks noGrp="1"/>
          </p:cNvPicPr>
          <p:nvPr>
            <p:ph sz="quarter" idx="13"/>
          </p:nvPr>
        </p:nvPicPr>
        <p:blipFill>
          <a:blip r:embed="rId3"/>
          <a:srcRect l="9425" r="22382"/>
          <a:stretch>
            <a:fillRect/>
          </a:stretch>
        </p:blipFill>
        <p:spPr bwMode="auto">
          <a:xfrm>
            <a:off x="382588" y="657225"/>
            <a:ext cx="5653087" cy="5308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8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E2465D-4F5E-4B5F-846D-42FD35029A2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6888" y="2397125"/>
            <a:ext cx="143351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548813" y="657225"/>
            <a:ext cx="143351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8130" name="Объект 4" descr="C:\Users\user\Downloads\после2(1).JPG"/>
          <p:cNvPicPr>
            <a:picLocks noGrp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95813" y="1063625"/>
            <a:ext cx="7046912" cy="49450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1" name="Рисунок 3" descr="C:\Users\user\Downloads\до1(2).JPG"/>
          <p:cNvPicPr>
            <a:picLocks noChangeAspect="1" noChangeArrowheads="1"/>
          </p:cNvPicPr>
          <p:nvPr/>
        </p:nvPicPr>
        <p:blipFill>
          <a:blip r:embed="rId3"/>
          <a:srcRect l="13171" r="18459" b="5319"/>
          <a:stretch>
            <a:fillRect/>
          </a:stretch>
        </p:blipFill>
        <p:spPr bwMode="auto">
          <a:xfrm>
            <a:off x="735013" y="1062038"/>
            <a:ext cx="5175250" cy="494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2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FBF577-8873-440B-B857-A3F0C92D068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4225" y="3311525"/>
            <a:ext cx="2544763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96125" y="3027363"/>
            <a:ext cx="2544763" cy="569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1225" y="1943100"/>
            <a:ext cx="10566400" cy="3841750"/>
          </a:xfrm>
        </p:spPr>
        <p:txBody>
          <a:bodyPr/>
          <a:lstStyle/>
          <a:p>
            <a:pPr marL="0" indent="0" fontAlgn="auto">
              <a:buFont typeface="Arial" pitchFamily="34" charset="0"/>
              <a:buNone/>
              <a:defRPr/>
            </a:pPr>
            <a:r>
              <a:rPr lang="ru-RU" sz="1800" dirty="0"/>
              <a:t>Заключение:  </a:t>
            </a:r>
            <a:endParaRPr lang="ru-RU" sz="1800" dirty="0" smtClean="0"/>
          </a:p>
          <a:p>
            <a:pPr fontAlgn="auto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1800" dirty="0" smtClean="0"/>
              <a:t>Средства «</a:t>
            </a:r>
            <a:r>
              <a:rPr lang="en-US" sz="1800" dirty="0" smtClean="0"/>
              <a:t>RCS</a:t>
            </a:r>
            <a:r>
              <a:rPr lang="ru-RU" sz="1800" dirty="0" smtClean="0"/>
              <a:t>» Являются </a:t>
            </a:r>
            <a:r>
              <a:rPr lang="ru-RU" sz="1800" dirty="0"/>
              <a:t>эффективными лечебно-косметическими средствами в лечении вульгарных угрей легкой и средней степени тяжести, что подтверждается результатами </a:t>
            </a:r>
            <a:r>
              <a:rPr lang="ru-RU" sz="1800" dirty="0" err="1"/>
              <a:t>себуметрии</a:t>
            </a:r>
            <a:r>
              <a:rPr lang="ru-RU" sz="1800" dirty="0"/>
              <a:t>,  КЛСМ,  ДЛФ, микробиологического исследования мазков-отпечатков и ДИКЖ.</a:t>
            </a:r>
          </a:p>
          <a:p>
            <a:pPr fontAlgn="auto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1800" dirty="0"/>
              <a:t>Ни у одного пациента не отмечалось развития нежелательных явлений.</a:t>
            </a:r>
          </a:p>
          <a:p>
            <a:pPr fontAlgn="auto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1800" dirty="0"/>
              <a:t>Пациенты отмечали мягкие очищающие свойства средства для умывания; хорошее впитывание крема «день-ночь», его легкую текстуру, приятный запах, быстрое устранение жирного блеска кожи лица, хороший «подсушивающий эффект</a:t>
            </a:r>
            <a:r>
              <a:rPr lang="ru-RU" sz="1800" dirty="0" smtClean="0"/>
              <a:t>».</a:t>
            </a:r>
            <a:endParaRPr lang="ru-RU" sz="1800" dirty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6D31DA-1849-4B10-930B-B33ADD56F95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50" y="198438"/>
            <a:ext cx="6089650" cy="6826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en-US" sz="4000" b="1" dirty="0" smtClean="0"/>
              <a:t>RCS</a:t>
            </a:r>
            <a:r>
              <a:rPr lang="ru-RU" sz="4000" b="1" dirty="0" smtClean="0"/>
              <a:t>» </a:t>
            </a:r>
            <a:r>
              <a:rPr lang="en-US" sz="4000" b="1" cap="none" dirty="0" err="1" smtClean="0"/>
              <a:t>anty</a:t>
            </a:r>
            <a:r>
              <a:rPr lang="en-US" sz="4000" b="1" cap="none" dirty="0" smtClean="0"/>
              <a:t>-atopy</a:t>
            </a:r>
            <a:endParaRPr lang="ru-RU" sz="4000" b="1" cap="none" dirty="0"/>
          </a:p>
        </p:txBody>
      </p:sp>
      <p:pic>
        <p:nvPicPr>
          <p:cNvPr id="5017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6354" t="-9070" r="10162" b="16795"/>
          <a:stretch>
            <a:fillRect/>
          </a:stretch>
        </p:blipFill>
        <p:spPr bwMode="auto">
          <a:xfrm>
            <a:off x="-4763" y="-147638"/>
            <a:ext cx="5449888" cy="6022976"/>
          </a:xfrm>
        </p:spPr>
      </p:pic>
      <p:sp>
        <p:nvSpPr>
          <p:cNvPr id="50179" name="Прямоугольник 3"/>
          <p:cNvSpPr>
            <a:spLocks noChangeArrowheads="1"/>
          </p:cNvSpPr>
          <p:nvPr/>
        </p:nvSpPr>
        <p:spPr bwMode="auto">
          <a:xfrm>
            <a:off x="5997575" y="1320800"/>
            <a:ext cx="57753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Созданы на основе ингредиентов с доказанной эффективностью при атопии и других сложных состояниях кожи (ожоги, ссадины, трещины и т.д.). </a:t>
            </a:r>
          </a:p>
          <a:p>
            <a:pPr algn="ctr">
              <a:lnSpc>
                <a:spcPct val="150000"/>
              </a:lnSpc>
            </a:pPr>
            <a:endParaRPr lang="ru-RU">
              <a:latin typeface="Trebuchet MS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Способствуют восстановлению эпидермального барьера и нормализации основных параметров, свойственных здоровой коже. </a:t>
            </a:r>
            <a:br>
              <a:rPr lang="ru-RU">
                <a:latin typeface="Trebuchet MS" pitchFamily="34" charset="0"/>
              </a:rPr>
            </a:br>
            <a:r>
              <a:rPr lang="ru-RU">
                <a:latin typeface="Trebuchet MS" pitchFamily="34" charset="0"/>
              </a:rPr>
              <a:t>Могут применяться в качестве вспомогательного средства при комплексном лечении* симптомов атопии кожи. </a:t>
            </a:r>
            <a:br>
              <a:rPr lang="ru-RU">
                <a:latin typeface="Trebuchet MS" pitchFamily="34" charset="0"/>
              </a:rPr>
            </a:br>
            <a:r>
              <a:rPr lang="ru-RU">
                <a:latin typeface="Trebuchet MS" pitchFamily="34" charset="0"/>
              </a:rPr>
              <a:t>        </a:t>
            </a:r>
            <a:r>
              <a:rPr lang="ru-RU" sz="1000" i="1">
                <a:latin typeface="Trebuchet MS" pitchFamily="34" charset="0"/>
              </a:rPr>
              <a:t>*Медикаментозными средствами, рекомендованными врачом-дерматологом </a:t>
            </a:r>
            <a:endParaRPr lang="ru-RU" i="1">
              <a:latin typeface="Trebuchet MS" pitchFamily="34" charset="0"/>
            </a:endParaRPr>
          </a:p>
        </p:txBody>
      </p:sp>
      <p:pic>
        <p:nvPicPr>
          <p:cNvPr id="50180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6477000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54233-8048-4008-AB69-B2C8ABDEB83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9756"/>
          <a:stretch>
            <a:fillRect/>
          </a:stretch>
        </p:blipFill>
        <p:spPr bwMode="auto">
          <a:xfrm>
            <a:off x="685800" y="1139825"/>
            <a:ext cx="2863850" cy="3876675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87850" y="155575"/>
            <a:ext cx="7378700" cy="1238250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«RCS» </a:t>
            </a:r>
            <a:r>
              <a:rPr lang="ru-RU" b="1" dirty="0" smtClean="0">
                <a:solidFill>
                  <a:schemeClr val="tx1"/>
                </a:solidFill>
              </a:rPr>
              <a:t>КРЕМ ЭКСПРЕСС-ПОМОЩЬ ДЛЯ СУХОЙ/ОЧЕНЬ СУХОЙ, ЧУВСТВИТЕЛЬНОЙ И СКЛОННОЙ К АТОПИИ КОЖИ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0" y="1198563"/>
            <a:ext cx="6935788" cy="4665662"/>
          </a:xfrm>
        </p:spPr>
        <p:txBody>
          <a:bodyPr anchor="ctr">
            <a:noAutofit/>
          </a:bodyPr>
          <a:lstStyle/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/>
              <a:t>Назначение: </a:t>
            </a:r>
            <a:r>
              <a:rPr lang="ru-RU" dirty="0"/>
              <a:t>помогает устранить зуд, сухость и шелушение </a:t>
            </a:r>
            <a:r>
              <a:rPr lang="ru-RU" dirty="0" smtClean="0"/>
              <a:t>кожи,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Может применяться в качестве вспомогательного средства при комплексном лечении* симптомов </a:t>
            </a:r>
            <a:r>
              <a:rPr lang="ru-RU" dirty="0" err="1"/>
              <a:t>атопии</a:t>
            </a:r>
            <a:r>
              <a:rPr lang="ru-RU" dirty="0"/>
              <a:t> кожи</a:t>
            </a:r>
            <a:r>
              <a:rPr lang="ru-RU" dirty="0" smtClean="0"/>
              <a:t>.	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Создан </a:t>
            </a:r>
            <a:r>
              <a:rPr lang="ru-RU" dirty="0"/>
              <a:t>на основе ингредиентов с доказанной эффективностью при </a:t>
            </a:r>
            <a:r>
              <a:rPr lang="ru-RU" dirty="0" err="1"/>
              <a:t>атопии</a:t>
            </a:r>
            <a:r>
              <a:rPr lang="ru-RU" dirty="0"/>
              <a:t> и других сложных состояниях кожи (ожоги, ссадины, трещины и т.д</a:t>
            </a:r>
            <a:r>
              <a:rPr lang="ru-RU" dirty="0" smtClean="0"/>
              <a:t>.).	  </a:t>
            </a:r>
            <a:br>
              <a:rPr lang="ru-RU" dirty="0" smtClean="0"/>
            </a:br>
            <a:r>
              <a:rPr lang="ru-RU" dirty="0" smtClean="0"/>
              <a:t>Способствует </a:t>
            </a:r>
            <a:r>
              <a:rPr lang="ru-RU" dirty="0"/>
              <a:t>восстановлению </a:t>
            </a:r>
            <a:r>
              <a:rPr lang="ru-RU" dirty="0" err="1"/>
              <a:t>эпидермального</a:t>
            </a:r>
            <a:r>
              <a:rPr lang="ru-RU" dirty="0"/>
              <a:t> </a:t>
            </a:r>
            <a:r>
              <a:rPr lang="ru-RU" dirty="0" smtClean="0"/>
              <a:t>барьера, препятствует </a:t>
            </a:r>
            <a:r>
              <a:rPr lang="ru-RU" dirty="0"/>
              <a:t>проникновению бактериальной и грибковой инфекции.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Способ применения: </a:t>
            </a:r>
            <a:r>
              <a:rPr lang="ru-RU" dirty="0" smtClean="0"/>
              <a:t>наносить локально на область, подверженную повышенной сухости и раздражению. Не применять на мокнущих участках кожи!</a:t>
            </a:r>
          </a:p>
          <a:p>
            <a:pPr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/>
              <a:t>Активные </a:t>
            </a:r>
            <a:r>
              <a:rPr lang="ru-RU" b="1" dirty="0"/>
              <a:t>ингредиенты</a:t>
            </a:r>
            <a:r>
              <a:rPr lang="ru-RU" b="1" dirty="0" smtClean="0"/>
              <a:t>: </a:t>
            </a:r>
            <a:r>
              <a:rPr lang="ru-RU" sz="1200" dirty="0" err="1"/>
              <a:t>ультраочищенный</a:t>
            </a:r>
            <a:r>
              <a:rPr lang="ru-RU" sz="1200" dirty="0"/>
              <a:t> ланолин, Д-</a:t>
            </a:r>
            <a:r>
              <a:rPr lang="ru-RU" sz="1200" dirty="0" err="1"/>
              <a:t>пантенол</a:t>
            </a:r>
            <a:r>
              <a:rPr lang="ru-RU" sz="1200" dirty="0"/>
              <a:t>, альфа-</a:t>
            </a:r>
            <a:r>
              <a:rPr lang="ru-RU" sz="1200" dirty="0" err="1"/>
              <a:t>бисаболол</a:t>
            </a:r>
            <a:r>
              <a:rPr lang="ru-RU" sz="1200" dirty="0"/>
              <a:t>, воск ячменного зерна, масло ядер </a:t>
            </a:r>
            <a:r>
              <a:rPr lang="ru-RU" sz="1200" dirty="0" err="1"/>
              <a:t>Argania</a:t>
            </a:r>
            <a:r>
              <a:rPr lang="ru-RU" sz="1200" dirty="0"/>
              <a:t> </a:t>
            </a:r>
            <a:r>
              <a:rPr lang="ru-RU" sz="1200" dirty="0" err="1"/>
              <a:t>Spinosa</a:t>
            </a:r>
            <a:r>
              <a:rPr lang="ru-RU" sz="1200" dirty="0"/>
              <a:t>, масло ши (</a:t>
            </a:r>
            <a:r>
              <a:rPr lang="ru-RU" sz="1200" dirty="0" err="1"/>
              <a:t>карите</a:t>
            </a:r>
            <a:r>
              <a:rPr lang="ru-RU" sz="1200" dirty="0"/>
              <a:t>). </a:t>
            </a:r>
            <a:endParaRPr lang="ru-RU" sz="1200" dirty="0" smtClean="0"/>
          </a:p>
          <a:p>
            <a:pPr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sz="1050" dirty="0" smtClean="0"/>
              <a:t>*</a:t>
            </a:r>
            <a:r>
              <a:rPr lang="ru-RU" sz="1050" i="1" dirty="0"/>
              <a:t>медикаментозными средствами, рекомендованными врачом-дерматологом</a:t>
            </a:r>
            <a:r>
              <a:rPr lang="ru-RU" sz="1050" i="1" dirty="0" smtClean="0"/>
              <a:t>.</a:t>
            </a:r>
            <a:endParaRPr lang="ru-RU" sz="1050" i="1" dirty="0"/>
          </a:p>
        </p:txBody>
      </p:sp>
      <p:sp>
        <p:nvSpPr>
          <p:cNvPr id="52228" name="Прямоугольник 10"/>
          <p:cNvSpPr>
            <a:spLocks noChangeArrowheads="1"/>
          </p:cNvSpPr>
          <p:nvPr/>
        </p:nvSpPr>
        <p:spPr bwMode="auto">
          <a:xfrm>
            <a:off x="261938" y="5311775"/>
            <a:ext cx="41259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СИЛИКОНОВ, БЕЗ ОТДУШЕК,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ВАЗЕЛИНА, БЕЗ МИНЕРАЛЬНОГО МАСЛА</a:t>
            </a:r>
          </a:p>
        </p:txBody>
      </p:sp>
      <p:pic>
        <p:nvPicPr>
          <p:cNvPr id="52229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6438900"/>
            <a:ext cx="54387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72AE46-A0E5-42D0-8A74-E6C9A1EA7E9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304800"/>
            <a:ext cx="10364788" cy="104298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/>
              <a:t>Действие </a:t>
            </a:r>
            <a:r>
              <a:rPr lang="ru-RU" sz="2400" dirty="0" smtClean="0"/>
              <a:t>эмульсии и активных ингредиентов</a:t>
            </a:r>
            <a:br>
              <a:rPr lang="ru-RU" sz="2400" dirty="0" smtClean="0"/>
            </a:br>
            <a:r>
              <a:rPr lang="ru-RU" sz="900" dirty="0" smtClean="0"/>
              <a:t>«</a:t>
            </a:r>
            <a:r>
              <a:rPr lang="ru-RU" sz="1000" dirty="0"/>
              <a:t>RCS» КРЕМ экспресс-помощь </a:t>
            </a:r>
            <a:r>
              <a:rPr lang="ru-RU" sz="1000" dirty="0" err="1"/>
              <a:t>дЛЯ</a:t>
            </a:r>
            <a:r>
              <a:rPr lang="ru-RU" sz="1000" dirty="0"/>
              <a:t> СУХОЙ/ОЧЕНЬ СУХОЙ, ЧУВСТВИТЕЛЬНОЙ </a:t>
            </a:r>
            <a:r>
              <a:rPr lang="ru-RU" sz="1000" dirty="0" smtClean="0"/>
              <a:t>И </a:t>
            </a:r>
            <a:r>
              <a:rPr lang="ru-RU" sz="1000" dirty="0"/>
              <a:t>СКЛОННОЙ К АТОПИИ КОЖИ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28663" y="1649413"/>
          <a:ext cx="10753725" cy="403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2343"/>
                <a:gridCol w="1361527"/>
                <a:gridCol w="1190167"/>
                <a:gridCol w="1114471"/>
                <a:gridCol w="1213459"/>
                <a:gridCol w="1178521"/>
                <a:gridCol w="1490619"/>
                <a:gridCol w="1383483"/>
              </a:tblGrid>
              <a:tr h="852398">
                <a:tc>
                  <a:txBody>
                    <a:bodyPr/>
                    <a:lstStyle/>
                    <a:p>
                      <a:pPr algn="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Действующие вещество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Симптомы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заболевания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Обратная эмульсия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Ланолин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Пантенол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Стимутекс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Глицерин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Пчелиный воск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Бисаболол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798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Нарушение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эпидермального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барьера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1271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Сухость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67104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Эритема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зуд, воспаление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4889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 аллергии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35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 проникновения инфекции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4340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6456363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4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D19821-F3AB-4680-AC6B-E4ED4688363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6AFC95-137E-4AE5-B87F-2A0BEB750F50}" type="slidenum">
              <a:rPr lang="ru-RU" altLang="ru-RU">
                <a:solidFill>
                  <a:schemeClr val="bg1"/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>
              <a:solidFill>
                <a:schemeClr val="bg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6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2800" y="223838"/>
            <a:ext cx="10668000" cy="1216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000" dirty="0" smtClean="0"/>
              <a:t>«RCS</a:t>
            </a:r>
            <a:r>
              <a:rPr lang="ru-RU" altLang="ru-RU" sz="2000" dirty="0"/>
              <a:t>» КРЕМ ЭКСПРЕСС-ПОМОЩЬ ДЛЯ СУХОЙ/ОЧЕНЬ СУХОЙ, ЧУВСТВИТЕЛЬНОЙ И СКЛОННОЙ К АТОПИИ КОЖИ</a:t>
            </a:r>
            <a:br>
              <a:rPr lang="ru-RU" altLang="ru-RU" sz="2000" dirty="0"/>
            </a:br>
            <a:r>
              <a:rPr lang="ru-RU" altLang="ru-RU" sz="1600" dirty="0"/>
              <a:t>Клинические исследования на доказательство эффективности активных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</a:rPr>
              <a:t>компонентов</a:t>
            </a:r>
          </a:p>
        </p:txBody>
      </p:sp>
      <p:graphicFrame>
        <p:nvGraphicFramePr>
          <p:cNvPr id="37953" name="Group 65"/>
          <p:cNvGraphicFramePr>
            <a:graphicFrameLocks noGrp="1"/>
          </p:cNvGraphicFramePr>
          <p:nvPr>
            <p:ph idx="4294967295"/>
          </p:nvPr>
        </p:nvGraphicFramePr>
        <p:xfrm>
          <a:off x="812800" y="1814513"/>
          <a:ext cx="10769600" cy="3592512"/>
        </p:xfrm>
        <a:graphic>
          <a:graphicData uri="http://schemas.openxmlformats.org/drawingml/2006/table">
            <a:tbl>
              <a:tblPr/>
              <a:tblGrid>
                <a:gridCol w="2447503"/>
                <a:gridCol w="4806014"/>
                <a:gridCol w="1322615"/>
                <a:gridCol w="2193471"/>
              </a:tblGrid>
              <a:tr h="641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Название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Основное действие 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Тесты в сравнении с каким веществом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6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Ланолин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Восстанавливает кожный барьер, обладает противомикробными свойствами.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вазелин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81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Воск ячменного зерна, масло ядер Argania Spinosa, масло ши (карите).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Антигистаминная активность,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ингибирование секреции воспалительного медиатора интерлейкина-1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  <a:endParaRPr kumimoji="0" lang="en-US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 vitro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</a:t>
                      </a:r>
                      <a:r>
                        <a:rPr kumimoji="0" lang="en-GB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ексаметазон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Натуральный (-)-</a:t>
                      </a:r>
                      <a:r>
                        <a:rPr kumimoji="0" lang="el-GR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α-</a:t>
                      </a:r>
                      <a:r>
                        <a:rPr kumimoji="0" lang="en-US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bisabolol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Мощное противовоспалительное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Д-Пантенол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Заживляющее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91" marB="342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33" name="Прямоугольник 2"/>
          <p:cNvSpPr>
            <a:spLocks noChangeArrowheads="1"/>
          </p:cNvSpPr>
          <p:nvPr/>
        </p:nvSpPr>
        <p:spPr bwMode="auto">
          <a:xfrm>
            <a:off x="812800" y="5686425"/>
            <a:ext cx="107696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dirty="0">
                <a:latin typeface="+mn-lt"/>
              </a:rPr>
              <a:t>Medilan Ultra™ - Ультра чистый сорт медицинского ланолина клинически одобрен для ускорения заживления ожоговых волдырей и сложных состояний кожи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dirty="0">
                <a:latin typeface="+mn-lt"/>
              </a:rPr>
              <a:t>• Изучение проводилось слепым, рандомизированным методом (Albert Kligman’s Laboratories in the USA)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dirty="0">
                <a:latin typeface="+mn-lt"/>
              </a:rPr>
              <a:t>• Раны обрабатывали дважды в день Medilan Ultra™, Petrolatum и сравнивали с необработанными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dirty="0">
                <a:latin typeface="+mn-lt"/>
              </a:rPr>
              <a:t>• Результаты оценивались ежедневно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2447925" y="92075"/>
            <a:ext cx="7667625" cy="709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400" dirty="0"/>
              <a:t>Сравнение с </a:t>
            </a:r>
            <a:r>
              <a:rPr lang="ru-RU" altLang="ru-RU" sz="2400" dirty="0" smtClean="0"/>
              <a:t>Аналогами</a:t>
            </a:r>
            <a:endParaRPr lang="ru-RU" altLang="ru-RU" sz="1100" dirty="0"/>
          </a:p>
        </p:txBody>
      </p:sp>
      <p:sp>
        <p:nvSpPr>
          <p:cNvPr id="57346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4CEFED-25E8-462B-9A38-24B6DD6A2B9C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>
              <a:cs typeface="Arial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407988" y="808038"/>
          <a:ext cx="11598275" cy="43926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2891"/>
                <a:gridCol w="1021279"/>
                <a:gridCol w="1091011"/>
                <a:gridCol w="1199705"/>
                <a:gridCol w="1067039"/>
                <a:gridCol w="882315"/>
                <a:gridCol w="1180561"/>
                <a:gridCol w="969303"/>
                <a:gridCol w="1044200"/>
                <a:gridCol w="1080476"/>
                <a:gridCol w="1009403"/>
              </a:tblGrid>
              <a:tr h="529136"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Эмолент</a:t>
                      </a: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Активы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Выгода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4820"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2"/>
                          </a:solidFill>
                        </a:rPr>
                        <a:t>Страна производства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Общее количество**</a:t>
                      </a:r>
                      <a:endParaRPr lang="ru-RU" sz="1100" b="0" dirty="0" smtClean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Терапевтическое</a:t>
                      </a:r>
                      <a: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  <a:t> действие самой эмульсии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Базовый эмолент</a:t>
                      </a:r>
                      <a: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ru-RU" sz="1050" baseline="0" dirty="0" smtClean="0">
                          <a:solidFill>
                            <a:schemeClr val="bg2"/>
                          </a:solidFill>
                        </a:rPr>
                        <a:t>(смягчение и увлажнение)</a:t>
                      </a:r>
                      <a:endParaRPr lang="ru-RU" sz="1050" b="0" dirty="0" smtClean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Антибактериальные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Противовоспалительные/</a:t>
                      </a:r>
                      <a:r>
                        <a:rPr lang="en-US" sz="1100" dirty="0" smtClean="0">
                          <a:solidFill>
                            <a:schemeClr val="bg2"/>
                          </a:solidFill>
                        </a:rPr>
                        <a:t/>
                      </a:r>
                      <a:br>
                        <a:rPr lang="en-US" sz="110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ru-RU" sz="1100" dirty="0" err="1" smtClean="0">
                          <a:solidFill>
                            <a:schemeClr val="bg2"/>
                          </a:solidFill>
                        </a:rPr>
                        <a:t>противозудные</a:t>
                      </a:r>
                      <a: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solidFill>
                            <a:schemeClr val="bg2"/>
                          </a:solidFill>
                        </a:rPr>
                        <a:t>Противоал</a:t>
                      </a:r>
                      <a:r>
                        <a:rPr lang="en-US" sz="1100" dirty="0" smtClean="0">
                          <a:solidFill>
                            <a:schemeClr val="bg2"/>
                          </a:solidFill>
                        </a:rPr>
                        <a:t>-</a:t>
                      </a:r>
                      <a:br>
                        <a:rPr lang="en-US" sz="110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ru-RU" sz="1100" dirty="0" err="1" smtClean="0">
                          <a:solidFill>
                            <a:schemeClr val="bg2"/>
                          </a:solidFill>
                        </a:rPr>
                        <a:t>лергические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solidFill>
                            <a:schemeClr val="bg2"/>
                          </a:solidFill>
                        </a:rPr>
                        <a:t>Увлаж</a:t>
                      </a: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.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solidFill>
                            <a:schemeClr val="bg2"/>
                          </a:solidFill>
                        </a:rPr>
                        <a:t>Заживл</a:t>
                      </a: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.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Цена/</a:t>
                      </a:r>
                      <a: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b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ru-RU" sz="1100" dirty="0" smtClean="0">
                          <a:solidFill>
                            <a:schemeClr val="bg2"/>
                          </a:solidFill>
                        </a:rPr>
                        <a:t>Цена в</a:t>
                      </a:r>
                      <a: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  <a:t> пересчёте </a:t>
                      </a:r>
                      <a:b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ru-RU" sz="1100" baseline="0" dirty="0" smtClean="0">
                          <a:solidFill>
                            <a:schemeClr val="bg2"/>
                          </a:solidFill>
                        </a:rPr>
                        <a:t>на 40мл</a:t>
                      </a:r>
                      <a:endParaRPr lang="ru-RU" sz="1100" b="0" dirty="0" smtClean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304"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«RCS» крем экспресс-помощь 40мл</a:t>
                      </a:r>
                      <a:endParaRPr lang="ru-RU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  <a:endParaRPr lang="ru-RU" sz="10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Медицинский 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ланолин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470*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3304"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ioderma </a:t>
                      </a: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</a:rPr>
                        <a:t>атодерм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 крем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РО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цинк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100мл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Вазелиновое масло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1300/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520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3304">
                <a:tc>
                  <a:txBody>
                    <a:bodyPr/>
                    <a:lstStyle/>
                    <a:p>
                      <a:r>
                        <a:rPr lang="en-US" sz="105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Uriage </a:t>
                      </a:r>
                      <a:r>
                        <a:rPr lang="en-US" sz="1050" u="none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xemose</a:t>
                      </a:r>
                      <a:r>
                        <a:rPr lang="en-US" sz="105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u="none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cerat</a:t>
                      </a:r>
                      <a:r>
                        <a:rPr lang="en-US" sz="105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5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крем насыщенный 150 мл</a:t>
                      </a:r>
                      <a:endParaRPr lang="ru-RU" sz="105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Масло ШИ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2190/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584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7416" name="TextBox 4"/>
          <p:cNvSpPr txBox="1">
            <a:spLocks noChangeArrowheads="1"/>
          </p:cNvSpPr>
          <p:nvPr/>
        </p:nvSpPr>
        <p:spPr bwMode="auto">
          <a:xfrm>
            <a:off x="463550" y="5580063"/>
            <a:ext cx="10821988" cy="11080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latin typeface="Trebuchet MS" pitchFamily="34" charset="0"/>
              </a:rPr>
              <a:t>Выгода </a:t>
            </a:r>
            <a:br>
              <a:rPr lang="ru-RU" sz="1100">
                <a:latin typeface="Trebuchet MS" pitchFamily="34" charset="0"/>
              </a:rPr>
            </a:br>
            <a:r>
              <a:rPr lang="ru-RU" sz="1100">
                <a:latin typeface="Trebuchet MS" pitchFamily="34" charset="0"/>
              </a:rPr>
              <a:t>1. Цена крема «</a:t>
            </a:r>
            <a:r>
              <a:rPr lang="en-US" sz="1100">
                <a:latin typeface="Trebuchet MS" pitchFamily="34" charset="0"/>
              </a:rPr>
              <a:t>RCS</a:t>
            </a:r>
            <a:r>
              <a:rPr lang="ru-RU" sz="1100">
                <a:latin typeface="Trebuchet MS" pitchFamily="34" charset="0"/>
              </a:rPr>
              <a:t>» привлекательнее для конечного потребителя на10-20% относительно конкурентов.</a:t>
            </a:r>
            <a:br>
              <a:rPr lang="ru-RU" sz="1100">
                <a:latin typeface="Trebuchet MS" pitchFamily="34" charset="0"/>
              </a:rPr>
            </a:br>
            <a:r>
              <a:rPr lang="ru-RU" sz="1100">
                <a:latin typeface="Trebuchet MS" pitchFamily="34" charset="0"/>
              </a:rPr>
              <a:t>2. Разовая покупка доступнее покупателям. </a:t>
            </a:r>
            <a:br>
              <a:rPr lang="ru-RU" sz="1100">
                <a:latin typeface="Trebuchet MS" pitchFamily="34" charset="0"/>
              </a:rPr>
            </a:br>
            <a:r>
              <a:rPr lang="ru-RU" sz="1100">
                <a:latin typeface="Trebuchet MS" pitchFamily="34" charset="0"/>
              </a:rPr>
              <a:t>3. Расход данного средства небольшой. Использование ограничено несколькими днями, т.к. оно предназначено для быстрого купирования симптомов атопии. Покупатель не переплачивает за лишние граммы.  </a:t>
            </a:r>
          </a:p>
          <a:p>
            <a:r>
              <a:rPr lang="ru-RU" sz="1100">
                <a:latin typeface="Trebuchet MS" pitchFamily="34" charset="0"/>
              </a:rPr>
              <a:t>По рекомендации дерматологов косметика для людей, склонных к аллергии, не должна быть перегружена компонентами**</a:t>
            </a:r>
          </a:p>
        </p:txBody>
      </p:sp>
      <p:sp>
        <p:nvSpPr>
          <p:cNvPr id="57417" name="Прямоугольник 1"/>
          <p:cNvSpPr>
            <a:spLocks noChangeArrowheads="1"/>
          </p:cNvSpPr>
          <p:nvPr/>
        </p:nvSpPr>
        <p:spPr bwMode="auto">
          <a:xfrm>
            <a:off x="350838" y="5307013"/>
            <a:ext cx="22907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100">
                <a:latin typeface="Trebuchet MS" pitchFamily="34" charset="0"/>
              </a:rPr>
              <a:t>*максимальная розничная цена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7700" y="989013"/>
            <a:ext cx="3267075" cy="518160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773613" y="222250"/>
            <a:ext cx="6815137" cy="996950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«RCS» </a:t>
            </a:r>
            <a:r>
              <a:rPr lang="ru-RU" b="1" dirty="0" smtClean="0">
                <a:solidFill>
                  <a:schemeClr val="tx1"/>
                </a:solidFill>
              </a:rPr>
              <a:t>КРЕМ – ЭМОЛЕНТ С РОЖДЕНИЯ ДЛЯ СУХОЙ/ОЧЕНЬ СУХОЙ  И ЧУВСТВИТЕЛЬНОЙ КОЖИ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773613" y="1200150"/>
            <a:ext cx="6716712" cy="4786313"/>
          </a:xfrm>
        </p:spPr>
        <p:txBody>
          <a:bodyPr anchor="ctr">
            <a:normAutofit fontScale="92500"/>
          </a:bodyPr>
          <a:lstStyle/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/>
              <a:t>Назначение: </a:t>
            </a:r>
            <a:r>
              <a:rPr lang="ru-RU" dirty="0"/>
              <a:t>для ежедневного увлажнения и смягчения кожи малыша. Является эмульсией специального типа, рекомендованной для детской косметики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sz="1300" dirty="0" smtClean="0"/>
              <a:t>Создан </a:t>
            </a:r>
            <a:r>
              <a:rPr lang="ru-RU" sz="1300" dirty="0"/>
              <a:t>на основе ингредиентов с доказанной эффективностью при </a:t>
            </a:r>
            <a:r>
              <a:rPr lang="ru-RU" sz="1300" dirty="0" err="1"/>
              <a:t>атопическом</a:t>
            </a:r>
            <a:r>
              <a:rPr lang="ru-RU" sz="1300" dirty="0"/>
              <a:t> дерматите*. Способствует устранению симптомов </a:t>
            </a:r>
            <a:r>
              <a:rPr lang="ru-RU" sz="1300" dirty="0" err="1"/>
              <a:t>атопии</a:t>
            </a:r>
            <a:r>
              <a:rPr lang="ru-RU" sz="1300" dirty="0"/>
              <a:t> кожи: сухость, зуд, шелушение, покраснение, отёк. Улучшает состояние кожи ребёнка.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Лёгкая </a:t>
            </a:r>
            <a:r>
              <a:rPr lang="ru-RU" sz="1300" dirty="0"/>
              <a:t>сливочная консистенция крема оптимальна для детей, т.к. легко наносится, исключая риск дополнительного раздражения кожи при массажных движениях. Можно использовать многократно в течение дня.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sz="1100" i="1" dirty="0"/>
              <a:t>*По данным </a:t>
            </a:r>
            <a:r>
              <a:rPr lang="ru-RU" sz="1100" i="1" dirty="0" err="1"/>
              <a:t>иссдеваний</a:t>
            </a:r>
            <a:r>
              <a:rPr lang="ru-RU" sz="1100" i="1" dirty="0"/>
              <a:t> производителей компонентов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/>
              <a:t>Способ применения: </a:t>
            </a:r>
            <a:r>
              <a:rPr lang="ru-RU" dirty="0" smtClean="0"/>
              <a:t>наносить на кожу ребёнка 3-4 раза в день нежными массажными движениями. Не применять на мокнущих участках кожи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/>
              <a:t>Активные </a:t>
            </a:r>
            <a:r>
              <a:rPr lang="ru-RU" b="1" dirty="0"/>
              <a:t>ингредиенты: </a:t>
            </a:r>
            <a:r>
              <a:rPr lang="en-US" b="1" dirty="0" smtClean="0"/>
              <a:t> </a:t>
            </a:r>
            <a:r>
              <a:rPr lang="ru-RU" sz="1200" dirty="0" err="1" smtClean="0"/>
              <a:t>ультраочищенный</a:t>
            </a:r>
            <a:r>
              <a:rPr lang="ru-RU" sz="1200" dirty="0" smtClean="0"/>
              <a:t> </a:t>
            </a:r>
            <a:r>
              <a:rPr lang="ru-RU" sz="1200" dirty="0"/>
              <a:t>ланолин, витамин </a:t>
            </a:r>
            <a:r>
              <a:rPr lang="en-US" sz="1200" dirty="0"/>
              <a:t>F</a:t>
            </a:r>
            <a:r>
              <a:rPr lang="ru-RU" sz="1200" dirty="0"/>
              <a:t> (</a:t>
            </a:r>
            <a:r>
              <a:rPr lang="en-US" sz="1200" dirty="0"/>
              <a:t>Linoleic Acid (and) Linolenic Acid</a:t>
            </a:r>
            <a:r>
              <a:rPr lang="ru-RU" sz="1200" dirty="0"/>
              <a:t>), </a:t>
            </a:r>
            <a:r>
              <a:rPr lang="ru-RU" sz="1200" dirty="0" err="1"/>
              <a:t>Isostearyl</a:t>
            </a:r>
            <a:r>
              <a:rPr lang="ru-RU" sz="1200" dirty="0"/>
              <a:t> </a:t>
            </a:r>
            <a:r>
              <a:rPr lang="ru-RU" sz="1200" dirty="0" err="1"/>
              <a:t>Isostearate</a:t>
            </a:r>
            <a:r>
              <a:rPr lang="ru-RU" sz="1200" dirty="0"/>
              <a:t>, </a:t>
            </a:r>
            <a:r>
              <a:rPr lang="en-US" sz="1200" dirty="0"/>
              <a:t>Inulin (and) Alpha-Glucan Oligosaccharide</a:t>
            </a:r>
            <a:r>
              <a:rPr lang="ru-RU" sz="1200" dirty="0"/>
              <a:t>, </a:t>
            </a:r>
            <a:r>
              <a:rPr lang="en-US" sz="1200" dirty="0"/>
              <a:t>Spent grain wax (and) </a:t>
            </a:r>
            <a:r>
              <a:rPr lang="en-US" sz="1200" dirty="0" err="1"/>
              <a:t>Butyrospermum</a:t>
            </a:r>
            <a:r>
              <a:rPr lang="en-US" sz="1200" dirty="0"/>
              <a:t> </a:t>
            </a:r>
            <a:r>
              <a:rPr lang="en-US" sz="1200" dirty="0" err="1"/>
              <a:t>Parkii</a:t>
            </a:r>
            <a:r>
              <a:rPr lang="en-US" sz="1200" dirty="0"/>
              <a:t> (</a:t>
            </a:r>
            <a:r>
              <a:rPr lang="en-US" sz="1200" dirty="0" err="1"/>
              <a:t>Shea</a:t>
            </a:r>
            <a:r>
              <a:rPr lang="en-US" sz="1200" dirty="0"/>
              <a:t> Butter) Extract, </a:t>
            </a:r>
            <a:r>
              <a:rPr lang="en-US" sz="1200" dirty="0" err="1"/>
              <a:t>Argania</a:t>
            </a:r>
            <a:r>
              <a:rPr lang="en-US" sz="1200" dirty="0"/>
              <a:t> </a:t>
            </a:r>
            <a:r>
              <a:rPr lang="en-US" sz="1200" dirty="0" err="1"/>
              <a:t>Spinosa</a:t>
            </a:r>
            <a:r>
              <a:rPr lang="en-US" sz="1200" dirty="0"/>
              <a:t> Kernel Oil</a:t>
            </a:r>
            <a:endParaRPr lang="ru-RU" sz="1200" dirty="0"/>
          </a:p>
        </p:txBody>
      </p:sp>
      <p:sp>
        <p:nvSpPr>
          <p:cNvPr id="59396" name="Прямоугольник 10"/>
          <p:cNvSpPr>
            <a:spLocks noChangeArrowheads="1"/>
          </p:cNvSpPr>
          <p:nvPr/>
        </p:nvSpPr>
        <p:spPr bwMode="auto">
          <a:xfrm>
            <a:off x="233363" y="5434013"/>
            <a:ext cx="454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ОТДУШЕК, БЕЗ МИНЕРАЛЬНОГО МАСЛА, БЕЗ СИЛИКОНОВ, БЕЗ ГОРМОНОВ </a:t>
            </a:r>
          </a:p>
        </p:txBody>
      </p:sp>
      <p:pic>
        <p:nvPicPr>
          <p:cNvPr id="5939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6434138"/>
            <a:ext cx="54387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C21D17-1BA4-40E2-8E56-A094A194FCD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2"/>
          <p:cNvSpPr>
            <a:spLocks noChangeArrowheads="1"/>
          </p:cNvSpPr>
          <p:nvPr/>
        </p:nvSpPr>
        <p:spPr bwMode="auto">
          <a:xfrm>
            <a:off x="6505575" y="2146300"/>
            <a:ext cx="50625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latin typeface="Trebuchet MS" pitchFamily="34" charset="0"/>
              </a:rPr>
              <a:t>Оказывают комплексное воздействие на проявления акне. </a:t>
            </a:r>
            <a:br>
              <a:rPr lang="ru-RU" sz="2000">
                <a:latin typeface="Trebuchet MS" pitchFamily="34" charset="0"/>
              </a:rPr>
            </a:br>
            <a:r>
              <a:rPr lang="ru-RU" sz="2000">
                <a:latin typeface="Trebuchet MS" pitchFamily="34" charset="0"/>
              </a:rPr>
              <a:t>Обеспечивают профилактику развития угревой сыпи и комедонов, </a:t>
            </a:r>
            <a:br>
              <a:rPr lang="ru-RU" sz="2000">
                <a:latin typeface="Trebuchet MS" pitchFamily="34" charset="0"/>
              </a:rPr>
            </a:br>
            <a:r>
              <a:rPr lang="ru-RU" sz="2000">
                <a:latin typeface="Trebuchet MS" pitchFamily="34" charset="0"/>
              </a:rPr>
              <a:t>восстанавливают нормальные </a:t>
            </a:r>
          </a:p>
          <a:p>
            <a:pPr algn="ctr">
              <a:lnSpc>
                <a:spcPct val="150000"/>
              </a:lnSpc>
            </a:pPr>
            <a:r>
              <a:rPr lang="ru-RU" sz="2000">
                <a:latin typeface="Trebuchet MS" pitchFamily="34" charset="0"/>
              </a:rPr>
              <a:t>функции кожи.</a:t>
            </a:r>
          </a:p>
        </p:txBody>
      </p:sp>
      <p:pic>
        <p:nvPicPr>
          <p:cNvPr id="18434" name="Рисунок 3"/>
          <p:cNvPicPr>
            <a:picLocks noChangeAspect="1"/>
          </p:cNvPicPr>
          <p:nvPr/>
        </p:nvPicPr>
        <p:blipFill>
          <a:blip r:embed="rId2"/>
          <a:srcRect l="8752" r="9750"/>
          <a:stretch>
            <a:fillRect/>
          </a:stretch>
        </p:blipFill>
        <p:spPr bwMode="auto">
          <a:xfrm>
            <a:off x="358775" y="0"/>
            <a:ext cx="5589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848806" y="618536"/>
            <a:ext cx="6089777" cy="159617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4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en-US" sz="4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RCS</a:t>
            </a:r>
            <a:r>
              <a:rPr lang="ru-RU" sz="4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  <a:r>
              <a:rPr lang="en-US" sz="4000" cap="non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anty</a:t>
            </a:r>
            <a:r>
              <a:rPr lang="en-US" sz="4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-acne</a:t>
            </a:r>
            <a:endParaRPr lang="ru-RU" sz="4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6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67475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57D15B-1BAF-47A4-85FE-35C88D5F747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1463"/>
            <a:ext cx="10363200" cy="11049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Действие эмульсии и активных ингредиентов</a:t>
            </a:r>
            <a:br>
              <a:rPr lang="ru-RU" sz="2400" dirty="0" smtClean="0"/>
            </a:br>
            <a:r>
              <a:rPr lang="ru-RU" sz="1000" dirty="0" smtClean="0"/>
              <a:t>«</a:t>
            </a:r>
            <a:r>
              <a:rPr lang="ru-RU" sz="1000" dirty="0"/>
              <a:t>RCS» КРЕМ - БИОМИМЕТИК ДЛЯ СУХОЙ/ОЧЕНЬ СУХОЙ, ЧУВСТВИТЕЛЬНОЙ </a:t>
            </a:r>
            <a:r>
              <a:rPr lang="ru-RU" sz="1000" dirty="0" smtClean="0"/>
              <a:t>И </a:t>
            </a:r>
            <a:r>
              <a:rPr lang="ru-RU" sz="1000" dirty="0"/>
              <a:t>СКЛОННОЙ К АТОПИИ КОЖИ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0888" y="1628775"/>
          <a:ext cx="10809287" cy="4171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0896"/>
                <a:gridCol w="1496641"/>
                <a:gridCol w="1230684"/>
                <a:gridCol w="1252010"/>
                <a:gridCol w="1796471"/>
                <a:gridCol w="1259538"/>
                <a:gridCol w="1443952"/>
              </a:tblGrid>
              <a:tr h="963957">
                <a:tc>
                  <a:txBody>
                    <a:bodyPr/>
                    <a:lstStyle/>
                    <a:p>
                      <a:pPr algn="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Действующее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вещество</a:t>
                      </a:r>
                    </a:p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Симптомы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заболевания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Ламелярная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эмульсия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Ланолин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Витамин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форте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Специальная форма масла ШИ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Глицерин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CRODAMOL ISIS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670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Слабая барьерная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функция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5139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Нарушение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гидро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-липидного баланса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676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Сухость кожи,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TEWL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</a:tr>
              <a:tr h="4676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Зуд, шелушение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6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Лихенизация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кожи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6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Риск воспалений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1509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67475"/>
            <a:ext cx="54387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584566-D245-4065-865D-75495C5D8E2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C35315-6FF8-4E6D-9A70-07F737F79342}" type="slidenum">
              <a:rPr lang="ru-RU" altLang="ru-RU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>
              <a:latin typeface="Verdana" pitchFamily="34" charset="0"/>
              <a:cs typeface="Arial" charset="0"/>
            </a:endParaRPr>
          </a:p>
        </p:txBody>
      </p:sp>
      <p:sp>
        <p:nvSpPr>
          <p:cNvPr id="737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8663" y="112713"/>
            <a:ext cx="10723562" cy="1216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1600" dirty="0"/>
              <a:t>«RCS» КРЕМ - БИОМИМЕТИК ДЛЯ СУХОЙ/ОЧЕНЬ СУХОЙ, </a:t>
            </a:r>
            <a:r>
              <a:rPr lang="ru-RU" altLang="ru-RU" sz="1600" dirty="0" smtClean="0"/>
              <a:t/>
            </a:r>
            <a:br>
              <a:rPr lang="ru-RU" altLang="ru-RU" sz="1600" dirty="0" smtClean="0"/>
            </a:br>
            <a:r>
              <a:rPr lang="ru-RU" altLang="ru-RU" sz="1600" dirty="0" smtClean="0"/>
              <a:t>ЧУВСТВИТЕЛЬНОЙ </a:t>
            </a:r>
            <a:r>
              <a:rPr lang="ru-RU" altLang="ru-RU" sz="1600" dirty="0"/>
              <a:t>И СКЛОННОЙ К АТОПИИ КОЖИ</a:t>
            </a:r>
            <a:br>
              <a:rPr lang="ru-RU" altLang="ru-RU" sz="1600" dirty="0"/>
            </a:br>
            <a:r>
              <a:rPr lang="ru-RU" altLang="ru-RU" sz="1600" dirty="0"/>
              <a:t>Клинические исследования на доказательство эффективности активных компонентов</a:t>
            </a:r>
          </a:p>
        </p:txBody>
      </p:sp>
      <p:graphicFrame>
        <p:nvGraphicFramePr>
          <p:cNvPr id="44113" name="Group 81"/>
          <p:cNvGraphicFramePr>
            <a:graphicFrameLocks noGrp="1"/>
          </p:cNvGraphicFramePr>
          <p:nvPr>
            <p:ph idx="4294967295"/>
          </p:nvPr>
        </p:nvGraphicFramePr>
        <p:xfrm>
          <a:off x="760413" y="1389063"/>
          <a:ext cx="11069637" cy="4062412"/>
        </p:xfrm>
        <a:graphic>
          <a:graphicData uri="http://schemas.openxmlformats.org/drawingml/2006/table">
            <a:tbl>
              <a:tblPr/>
              <a:tblGrid>
                <a:gridCol w="2514199"/>
                <a:gridCol w="5289208"/>
                <a:gridCol w="1579419"/>
                <a:gridCol w="1686295"/>
              </a:tblGrid>
              <a:tr h="796349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Название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Основное действие 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 сравнении </a:t>
                      </a:r>
                      <a:b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 каким веществом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966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Ланолин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Восстанавливает кожный барьер, обладает противомикробными свойствами.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вазелин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746309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Isostearyl Isostearate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представляет новую технологию увлажнения и защиты кожи за счет оптимизации ее способности удерживать воду. 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плацебо, вазелин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68334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C10-30 Cholesterol/Lanosterol Esters (производное ланолина)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Восстанавливает кожный барьер, обладает противомикробными свойствами.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вазелин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60966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Витамин Ф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Восстанавливающее, противовоспалительное, увлажняющее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61603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Масло ШИ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Питает, смягчает, увлажняет, успокаивает, восстанавливает, обладает противовоспалительной активностью  регенерирующими свойствами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Опыт применения</a:t>
                      </a: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83" marB="342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Прямоугольник 2"/>
          <p:cNvSpPr>
            <a:spLocks noChangeArrowheads="1"/>
          </p:cNvSpPr>
          <p:nvPr/>
        </p:nvSpPr>
        <p:spPr bwMode="auto">
          <a:xfrm>
            <a:off x="728663" y="5824538"/>
            <a:ext cx="10850562" cy="7683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dirty="0">
                <a:latin typeface="+mn-lt"/>
              </a:rPr>
              <a:t>Medilan Ultra™ - Ультра чистый сорт медицинского ланолина клинически одобрен для ускорения заживления ожоговых волдырей и сложных состояний кожи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dirty="0">
                <a:latin typeface="+mn-lt"/>
              </a:rPr>
              <a:t>• Изучение проводилось слепым, рандомизированным методом (Albert Kligman’s Laboratories in the USA)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dirty="0">
                <a:latin typeface="+mn-lt"/>
              </a:rPr>
              <a:t>• Раны обрабатывали дважды в день Medilan Ultra™, Petrolatum и сравнивали с необработанными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dirty="0">
                <a:latin typeface="+mn-lt"/>
              </a:rPr>
              <a:t>• Результаты оценивались ежедневно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1898650" y="287338"/>
            <a:ext cx="7821613" cy="7096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400" dirty="0"/>
              <a:t>Сравнение с </a:t>
            </a:r>
            <a:r>
              <a:rPr lang="ru-RU" altLang="ru-RU" sz="2400" dirty="0" smtClean="0"/>
              <a:t>Аналогами</a:t>
            </a:r>
            <a:endParaRPr lang="ru-RU" altLang="ru-RU" sz="1050" dirty="0"/>
          </a:p>
        </p:txBody>
      </p:sp>
      <p:sp>
        <p:nvSpPr>
          <p:cNvPr id="64514" name="Номер слайда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8F9D61-EDB0-4740-B1EC-11D290C46B72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>
              <a:cs typeface="Arial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13"/>
          </p:nvPr>
        </p:nvGraphicFramePr>
        <p:xfrm>
          <a:off x="392113" y="1033463"/>
          <a:ext cx="11471275" cy="4797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8353"/>
                <a:gridCol w="1062364"/>
                <a:gridCol w="1049083"/>
                <a:gridCol w="1314675"/>
                <a:gridCol w="1208439"/>
                <a:gridCol w="1181879"/>
                <a:gridCol w="1075643"/>
                <a:gridCol w="1088923"/>
                <a:gridCol w="1062363"/>
                <a:gridCol w="1419847"/>
              </a:tblGrid>
              <a:tr h="585007"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Основа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Эмолент</a:t>
                      </a:r>
                      <a:endParaRPr lang="ru-RU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Активы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Выгода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56084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Название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</a:rPr>
                        <a:t> средства</a:t>
                      </a:r>
                      <a:endParaRPr lang="ru-RU" sz="11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Страна производства</a:t>
                      </a:r>
                      <a:endParaRPr lang="ru-RU" sz="105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Общее количество**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Терапевтическое</a:t>
                      </a:r>
                      <a:r>
                        <a:rPr lang="ru-RU" sz="1050" b="0" baseline="0" dirty="0" smtClean="0">
                          <a:solidFill>
                            <a:schemeClr val="bg1"/>
                          </a:solidFill>
                        </a:rPr>
                        <a:t> действие </a:t>
                      </a:r>
                    </a:p>
                    <a:p>
                      <a:pPr algn="ctr"/>
                      <a:r>
                        <a:rPr lang="ru-RU" sz="1050" b="0" baseline="0" dirty="0" smtClean="0">
                          <a:solidFill>
                            <a:schemeClr val="bg1"/>
                          </a:solidFill>
                        </a:rPr>
                        <a:t>самой эмульсии</a:t>
                      </a:r>
                      <a:endParaRPr lang="ru-RU" sz="105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Базовый </a:t>
                      </a:r>
                      <a:r>
                        <a:rPr lang="ru-RU" sz="1050" b="0" dirty="0" err="1" smtClean="0">
                          <a:solidFill>
                            <a:schemeClr val="bg1"/>
                          </a:solidFill>
                        </a:rPr>
                        <a:t>эмолент</a:t>
                      </a:r>
                      <a:r>
                        <a:rPr lang="ru-RU" sz="1050" b="0" baseline="0" dirty="0" smtClean="0">
                          <a:solidFill>
                            <a:schemeClr val="bg1"/>
                          </a:solidFill>
                        </a:rPr>
                        <a:t> (смягчение и увлажнение)</a:t>
                      </a:r>
                      <a:endParaRPr lang="ru-RU" sz="105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Анти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05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бактериальные</a:t>
                      </a:r>
                      <a:endParaRPr lang="ru-RU" sz="105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err="1" smtClean="0">
                          <a:solidFill>
                            <a:schemeClr val="bg1"/>
                          </a:solidFill>
                        </a:rPr>
                        <a:t>Противовоспа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05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050" b="0" dirty="0" err="1" smtClean="0">
                          <a:solidFill>
                            <a:schemeClr val="bg1"/>
                          </a:solidFill>
                        </a:rPr>
                        <a:t>лительные</a:t>
                      </a:r>
                      <a:endParaRPr lang="ru-RU" sz="105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Увлажняющие</a:t>
                      </a:r>
                      <a:endParaRPr lang="ru-RU" sz="105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Заживляющие </a:t>
                      </a:r>
                      <a:endParaRPr lang="ru-RU" sz="105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Цена за упаковку/</a:t>
                      </a:r>
                      <a:br>
                        <a:rPr lang="ru-RU" sz="1050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050" b="0" dirty="0" smtClean="0">
                          <a:solidFill>
                            <a:schemeClr val="bg1"/>
                          </a:solidFill>
                        </a:rPr>
                        <a:t>цена за упаковку в</a:t>
                      </a:r>
                      <a:r>
                        <a:rPr lang="ru-RU" sz="1050" b="0" baseline="0" dirty="0" smtClean="0">
                          <a:solidFill>
                            <a:schemeClr val="bg1"/>
                          </a:solidFill>
                        </a:rPr>
                        <a:t> пересчёте на 150мл</a:t>
                      </a:r>
                      <a:endParaRPr lang="ru-RU" sz="105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9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«RCS» крем –</a:t>
                      </a:r>
                      <a:r>
                        <a:rPr lang="ru-RU" sz="1050" b="1" dirty="0" err="1" smtClean="0">
                          <a:solidFill>
                            <a:schemeClr val="tx1"/>
                          </a:solidFill>
                        </a:rPr>
                        <a:t>биомиметик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 150мл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  <a:endParaRPr lang="ru-RU" sz="10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Медицинский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ланолин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890*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09740">
                <a:tc>
                  <a:txBody>
                    <a:bodyPr/>
                    <a:lstStyle/>
                    <a:p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</a:rPr>
                        <a:t>Биодерма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  <a:b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</a:rPr>
                        <a:t>Атодерм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 PP </a:t>
                      </a:r>
                      <a:b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крем 200мл</a:t>
                      </a:r>
                    </a:p>
                    <a:p>
                      <a:endParaRPr lang="ru-RU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Вазелиновое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 масло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1670/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1250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37061">
                <a:tc>
                  <a:txBody>
                    <a:bodyPr/>
                    <a:lstStyle/>
                    <a:p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Avene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xeracalm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d </a:t>
                      </a:r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липидовос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полняющий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крем 200 мл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Минеральное масло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1425/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1068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4579" name="TextBox 7"/>
          <p:cNvSpPr txBox="1">
            <a:spLocks noChangeArrowheads="1"/>
          </p:cNvSpPr>
          <p:nvPr/>
        </p:nvSpPr>
        <p:spPr bwMode="auto">
          <a:xfrm>
            <a:off x="376238" y="5999163"/>
            <a:ext cx="9990137" cy="769937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latin typeface="Trebuchet MS" pitchFamily="34" charset="0"/>
              </a:rPr>
              <a:t>Выгода:</a:t>
            </a:r>
          </a:p>
          <a:p>
            <a:r>
              <a:rPr lang="ru-RU" sz="1100">
                <a:latin typeface="Trebuchet MS" pitchFamily="34" charset="0"/>
              </a:rPr>
              <a:t>Цена крема «RCS» привлекательнее для конечного потребителя на16-30% относительно конкурентов.</a:t>
            </a:r>
            <a:br>
              <a:rPr lang="ru-RU" sz="1100">
                <a:latin typeface="Trebuchet MS" pitchFamily="34" charset="0"/>
              </a:rPr>
            </a:br>
            <a:endParaRPr lang="ru-RU" sz="1100">
              <a:latin typeface="Trebuchet MS" pitchFamily="34" charset="0"/>
            </a:endParaRPr>
          </a:p>
          <a:p>
            <a:r>
              <a:rPr lang="ru-RU" sz="1100">
                <a:latin typeface="Trebuchet MS" pitchFamily="34" charset="0"/>
              </a:rPr>
              <a:t>По рекомендации дерматологов косметика для людей склонных к аллергии не должна быть перегружена компонентами**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12076"/>
          <a:stretch>
            <a:fillRect/>
          </a:stretch>
        </p:blipFill>
        <p:spPr bwMode="auto">
          <a:xfrm>
            <a:off x="577850" y="747713"/>
            <a:ext cx="3454400" cy="4556125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188" y="190500"/>
            <a:ext cx="7126287" cy="1127125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«RCS» </a:t>
            </a:r>
            <a:r>
              <a:rPr lang="ru-RU" b="1" dirty="0" smtClean="0">
                <a:solidFill>
                  <a:schemeClr val="tx1"/>
                </a:solidFill>
              </a:rPr>
              <a:t>КРЕМ- БИОМИМЕТИК ДЛЯ СУХОЙ/ОЧЕНЬ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СУХОЙ, ЧУВСТВИТЕЛЬНОЙ И СКЛОННОЙ К АТОПИИ КОЖИ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762500" y="1306513"/>
            <a:ext cx="6642100" cy="4786312"/>
          </a:xfrm>
        </p:spPr>
        <p:txBody>
          <a:bodyPr anchor="ctr"/>
          <a:lstStyle/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/>
              <a:t>Назначение: </a:t>
            </a:r>
            <a:r>
              <a:rPr lang="ru-RU" dirty="0" smtClean="0"/>
              <a:t>ежедневный уход за лицом и телом. 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dirty="0"/>
              <a:t>При регулярном использовании способствует снижению частоты возникновения шелушения, зуда, сухости кожи, </a:t>
            </a:r>
            <a:r>
              <a:rPr lang="ru-RU" dirty="0" err="1"/>
              <a:t>лихенизации</a:t>
            </a:r>
            <a:r>
              <a:rPr lang="ru-RU" dirty="0"/>
              <a:t>, эритемы. </a:t>
            </a:r>
            <a:r>
              <a:rPr lang="ru-RU" dirty="0" smtClean="0"/>
              <a:t>Создан на основе ингредиентов с доказанной эффективностью при </a:t>
            </a:r>
            <a:r>
              <a:rPr lang="ru-RU" dirty="0" err="1" smtClean="0"/>
              <a:t>атопическом</a:t>
            </a:r>
            <a:r>
              <a:rPr lang="ru-RU" dirty="0" smtClean="0"/>
              <a:t> дерматите.</a:t>
            </a:r>
            <a:r>
              <a:rPr lang="ru-RU" dirty="0"/>
              <a:t> </a:t>
            </a:r>
            <a:r>
              <a:rPr lang="ru-RU" dirty="0" smtClean="0"/>
              <a:t>Имеет родственную липидам кожи структуру, способствует нормализации основных параметров, свойственных здоровой коже, увлажняет, смягчает, снижает TEWL*. 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/>
              <a:t>Способ применения: </a:t>
            </a:r>
            <a:r>
              <a:rPr lang="ru-RU" dirty="0" smtClean="0"/>
              <a:t>использовать ежедневно в качестве основного ухода за сухой кожей лица и тела или наносить локально на область, подверженную </a:t>
            </a:r>
            <a:r>
              <a:rPr lang="ru-RU" dirty="0" err="1" smtClean="0"/>
              <a:t>атопии</a:t>
            </a:r>
            <a:r>
              <a:rPr lang="ru-RU" dirty="0" smtClean="0"/>
              <a:t>. Не применять на мокнущих участках кожи!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sz="1100" i="1" dirty="0" smtClean="0"/>
              <a:t>*TEWL- </a:t>
            </a:r>
            <a:r>
              <a:rPr lang="ru-RU" sz="1100" i="1" dirty="0" err="1" smtClean="0"/>
              <a:t>трансэпидермальная</a:t>
            </a:r>
            <a:r>
              <a:rPr lang="ru-RU" sz="1100" i="1" dirty="0" smtClean="0"/>
              <a:t> потеря воды</a:t>
            </a:r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/>
              <a:t>Активные </a:t>
            </a:r>
            <a:r>
              <a:rPr lang="ru-RU" b="1" dirty="0"/>
              <a:t>ингредиенты: </a:t>
            </a:r>
            <a:r>
              <a:rPr lang="ru-RU" sz="1200" dirty="0" err="1"/>
              <a:t>ультраочищенный</a:t>
            </a:r>
            <a:r>
              <a:rPr lang="ru-RU" sz="1200" dirty="0"/>
              <a:t> ланолин, витамин </a:t>
            </a:r>
            <a:r>
              <a:rPr lang="en-US" sz="1200" dirty="0" smtClean="0"/>
              <a:t>F</a:t>
            </a:r>
            <a:r>
              <a:rPr lang="ru-RU" sz="1200" dirty="0" smtClean="0"/>
              <a:t> (</a:t>
            </a:r>
            <a:r>
              <a:rPr lang="en-US" sz="1200" dirty="0"/>
              <a:t>Linoleic Acid (and) Linolenic </a:t>
            </a:r>
            <a:r>
              <a:rPr lang="en-US" sz="1200" dirty="0" smtClean="0"/>
              <a:t>Acid</a:t>
            </a:r>
            <a:r>
              <a:rPr lang="ru-RU" sz="1200" dirty="0" smtClean="0"/>
              <a:t>), </a:t>
            </a:r>
            <a:r>
              <a:rPr lang="ru-RU" sz="1200" dirty="0" err="1"/>
              <a:t>Isostearyl</a:t>
            </a:r>
            <a:r>
              <a:rPr lang="ru-RU" sz="1200" dirty="0"/>
              <a:t> </a:t>
            </a:r>
            <a:r>
              <a:rPr lang="ru-RU" sz="1200" dirty="0" err="1"/>
              <a:t>Isostearate</a:t>
            </a:r>
            <a:r>
              <a:rPr lang="ru-RU" sz="1200" dirty="0"/>
              <a:t>, витамин Е </a:t>
            </a:r>
          </a:p>
        </p:txBody>
      </p:sp>
      <p:sp>
        <p:nvSpPr>
          <p:cNvPr id="65540" name="Прямоугольник 10"/>
          <p:cNvSpPr>
            <a:spLocks noChangeArrowheads="1"/>
          </p:cNvSpPr>
          <p:nvPr/>
        </p:nvSpPr>
        <p:spPr bwMode="auto">
          <a:xfrm>
            <a:off x="423863" y="5468938"/>
            <a:ext cx="454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СИЛИКОНОВ, БЕЗ ОТДУШЕК, 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ВАЗЕЛИНА, БЕЗ МИНЕРАЛЬНОГО МАСЛА </a:t>
            </a:r>
          </a:p>
        </p:txBody>
      </p:sp>
      <p:pic>
        <p:nvPicPr>
          <p:cNvPr id="65541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6434138"/>
            <a:ext cx="54387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71C0B8-2E5B-4767-A310-0ABCC42A58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75" y="649288"/>
            <a:ext cx="4017963" cy="518160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00563" y="173038"/>
            <a:ext cx="6815137" cy="1320800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«RCS» ГЕЛЬ ДЛЯ ДУША  ДЛЯ СУХОЙ/ОЧЕНЬ СУХОЙ, ЧУВСТВИТЕЛЬНОЙ И СКЛОННОЙ К АТОПИИ КОЖИ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35488" y="1284288"/>
            <a:ext cx="6756400" cy="4787900"/>
          </a:xfrm>
        </p:spPr>
        <p:txBody>
          <a:bodyPr anchor="ctr"/>
          <a:lstStyle/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600" b="1" dirty="0"/>
              <a:t>Назначение: </a:t>
            </a:r>
            <a:r>
              <a:rPr lang="ru-RU" sz="1600" dirty="0"/>
              <a:t>д</a:t>
            </a:r>
            <a:r>
              <a:rPr lang="ru-RU" sz="1600" dirty="0" smtClean="0"/>
              <a:t>ля </a:t>
            </a:r>
            <a:r>
              <a:rPr lang="ru-RU" sz="1600" dirty="0"/>
              <a:t>ежедневной гигиены людей с сухой/очень сухой, чувствительной и склонной к </a:t>
            </a:r>
            <a:r>
              <a:rPr lang="ru-RU" sz="1600" dirty="0" err="1"/>
              <a:t>атопии</a:t>
            </a:r>
            <a:r>
              <a:rPr lang="ru-RU" sz="1600" dirty="0"/>
              <a:t> кожей.</a:t>
            </a:r>
            <a:br>
              <a:rPr lang="ru-RU" sz="1600" dirty="0"/>
            </a:br>
            <a:r>
              <a:rPr lang="ru-RU" sz="1600" dirty="0" smtClean="0"/>
              <a:t>Гель </a:t>
            </a:r>
            <a:r>
              <a:rPr lang="ru-RU" sz="1600" dirty="0"/>
              <a:t>разработан на основе комплекса безопасных пенообразующих веществ природного происхождения, деликатно очищающих и одновременно смягчающих компонентов. Физиологический рН = 5,5 и комплекс активных ингредиентов, сохраняют </a:t>
            </a:r>
            <a:r>
              <a:rPr lang="ru-RU" sz="1600" dirty="0" err="1"/>
              <a:t>гидро</a:t>
            </a:r>
            <a:r>
              <a:rPr lang="ru-RU" sz="1600" dirty="0"/>
              <a:t>-липидную мантию, способствуют здоровому состоянию кожи. Кремовая пена создаёт приятные ощущения на коже и легко смывается без </a:t>
            </a:r>
            <a:r>
              <a:rPr lang="ru-RU" sz="1600" dirty="0" smtClean="0"/>
              <a:t>остатка.</a:t>
            </a:r>
            <a:endParaRPr lang="en-US" sz="1600" dirty="0"/>
          </a:p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Способ </a:t>
            </a:r>
            <a:r>
              <a:rPr lang="ru-RU" sz="1600" b="1" dirty="0"/>
              <a:t>применения</a:t>
            </a:r>
            <a:r>
              <a:rPr lang="ru-RU" sz="1600" dirty="0"/>
              <a:t>: небольшое количество геля вспенить, нанести на кожу, после чего смыть тёплой водой. Не имеет ограничений по частоте применения</a:t>
            </a:r>
          </a:p>
          <a:p>
            <a:pPr algn="just" fontAlgn="auto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ru-RU" sz="1600" b="1" dirty="0"/>
              <a:t>Активные ингредиенты: </a:t>
            </a:r>
            <a:r>
              <a:rPr lang="ru-RU" dirty="0" smtClean="0"/>
              <a:t>витамин </a:t>
            </a:r>
            <a:r>
              <a:rPr lang="en-US" dirty="0"/>
              <a:t>F</a:t>
            </a:r>
            <a:r>
              <a:rPr lang="ru-RU" dirty="0"/>
              <a:t> (</a:t>
            </a:r>
            <a:r>
              <a:rPr lang="en-US" dirty="0"/>
              <a:t>Linoleic Acid (and) Linolenic Acid</a:t>
            </a:r>
            <a:r>
              <a:rPr lang="ru-RU" dirty="0"/>
              <a:t>), </a:t>
            </a:r>
            <a:r>
              <a:rPr lang="en-US" dirty="0" err="1"/>
              <a:t>Bisabolo</a:t>
            </a:r>
            <a:r>
              <a:rPr lang="ru-RU" dirty="0" smtClean="0"/>
              <a:t>, </a:t>
            </a:r>
            <a:r>
              <a:rPr lang="en-US" dirty="0" err="1"/>
              <a:t>Niacinamide</a:t>
            </a:r>
            <a:r>
              <a:rPr lang="ru-RU" dirty="0"/>
              <a:t>, </a:t>
            </a:r>
            <a:r>
              <a:rPr lang="en-US" dirty="0" err="1" smtClean="0"/>
              <a:t>Panthenol</a:t>
            </a:r>
            <a:r>
              <a:rPr lang="ru-RU" dirty="0" smtClean="0"/>
              <a:t>, </a:t>
            </a:r>
            <a:r>
              <a:rPr lang="en-US" dirty="0" smtClean="0"/>
              <a:t> C</a:t>
            </a:r>
            <a:r>
              <a:rPr lang="ru-RU" dirty="0"/>
              <a:t>12-13 </a:t>
            </a:r>
            <a:r>
              <a:rPr lang="en-US" dirty="0"/>
              <a:t>Alkyl Lactate</a:t>
            </a:r>
            <a:endParaRPr lang="ru-RU" dirty="0"/>
          </a:p>
        </p:txBody>
      </p:sp>
      <p:sp>
        <p:nvSpPr>
          <p:cNvPr id="67588" name="Прямоугольник 10"/>
          <p:cNvSpPr>
            <a:spLocks noChangeArrowheads="1"/>
          </p:cNvSpPr>
          <p:nvPr/>
        </p:nvSpPr>
        <p:spPr bwMode="auto">
          <a:xfrm>
            <a:off x="625475" y="5607050"/>
            <a:ext cx="4235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КРАСИТЕЛЕЙ, 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ОТДУШЕК, БЕЗ </a:t>
            </a:r>
            <a:r>
              <a:rPr lang="en-US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SLES</a:t>
            </a: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en-US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SLS</a:t>
            </a: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67589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6475413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FA66FD-44A4-411A-8770-625E3E87F7B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15770"/>
          <a:stretch>
            <a:fillRect/>
          </a:stretch>
        </p:blipFill>
        <p:spPr bwMode="auto">
          <a:xfrm>
            <a:off x="981075" y="776288"/>
            <a:ext cx="2568575" cy="4365625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21175" y="0"/>
            <a:ext cx="6700838" cy="2022475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«RCS»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БАЛЬЗАМ ДЛЯ ГУБ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251325" y="1317625"/>
            <a:ext cx="7048500" cy="4665663"/>
          </a:xfrm>
        </p:spPr>
        <p:txBody>
          <a:bodyPr anchor="ctr">
            <a:noAutofit/>
          </a:bodyPr>
          <a:lstStyle/>
          <a:p>
            <a:pPr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Назначение: </a:t>
            </a:r>
            <a:r>
              <a:rPr lang="ru-RU" sz="1600" dirty="0"/>
              <a:t>Сухость и шелушение кожи губ, трещинки, </a:t>
            </a:r>
            <a:r>
              <a:rPr lang="ru-RU" sz="1600" dirty="0" err="1"/>
              <a:t>заеды</a:t>
            </a:r>
            <a:r>
              <a:rPr lang="ru-RU" sz="1600" dirty="0"/>
              <a:t>, </a:t>
            </a:r>
            <a:r>
              <a:rPr lang="ru-RU" sz="1600" dirty="0" err="1" smtClean="0"/>
              <a:t>хейлит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dirty="0"/>
              <a:t>Питает, смягчает и увлажняет кожу губ. Защищает от неблагоприятного воздействия окружающей среды: перепадов температуры ветра, мороза, пониженной/повышенной влажности, солнечного </a:t>
            </a:r>
            <a:r>
              <a:rPr lang="ru-RU" sz="1600" dirty="0" smtClean="0"/>
              <a:t>излучения. Создан </a:t>
            </a:r>
            <a:r>
              <a:rPr lang="ru-RU" sz="1600" dirty="0"/>
              <a:t>на основе компонентов с доказанной эффективностью против сухости кожи и симптомов </a:t>
            </a:r>
            <a:r>
              <a:rPr lang="ru-RU" sz="1600" dirty="0" err="1"/>
              <a:t>атопического</a:t>
            </a:r>
            <a:r>
              <a:rPr lang="ru-RU" sz="1600" dirty="0"/>
              <a:t> дерматита.</a:t>
            </a:r>
          </a:p>
          <a:p>
            <a:pPr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Способ применения: </a:t>
            </a:r>
            <a:r>
              <a:rPr lang="ru-RU" sz="1600" dirty="0"/>
              <a:t>Наносить на губы при каждом выходе на улицу, а также по мере необходимости.</a:t>
            </a:r>
          </a:p>
          <a:p>
            <a:pPr algn="just" fontAlgn="auto">
              <a:buFont typeface="Arial" pitchFamily="34" charset="0"/>
              <a:buNone/>
              <a:defRPr/>
            </a:pPr>
            <a:r>
              <a:rPr lang="ru-RU" sz="1600" b="1" dirty="0" smtClean="0"/>
              <a:t>Активные </a:t>
            </a:r>
            <a:r>
              <a:rPr lang="ru-RU" sz="1600" b="1" dirty="0"/>
              <a:t>ингредиенты: </a:t>
            </a:r>
            <a:r>
              <a:rPr lang="ru-RU" sz="1600" dirty="0" err="1"/>
              <a:t>ультраочищенный</a:t>
            </a:r>
            <a:r>
              <a:rPr lang="ru-RU" sz="1600" dirty="0"/>
              <a:t> ланолин, </a:t>
            </a:r>
            <a:r>
              <a:rPr lang="ru-RU" sz="1600" dirty="0" smtClean="0"/>
              <a:t>альфа-</a:t>
            </a:r>
            <a:r>
              <a:rPr lang="ru-RU" sz="1600" dirty="0" err="1" smtClean="0"/>
              <a:t>бисаболол</a:t>
            </a:r>
            <a:r>
              <a:rPr lang="ru-RU" sz="1600" dirty="0"/>
              <a:t>, воск ячменного зерна, масло ядер </a:t>
            </a:r>
            <a:r>
              <a:rPr lang="ru-RU" sz="1600" dirty="0" err="1"/>
              <a:t>Argania</a:t>
            </a:r>
            <a:r>
              <a:rPr lang="ru-RU" sz="1600" dirty="0"/>
              <a:t> </a:t>
            </a:r>
            <a:r>
              <a:rPr lang="ru-RU" sz="1600" dirty="0" err="1"/>
              <a:t>Spinosa</a:t>
            </a:r>
            <a:r>
              <a:rPr lang="ru-RU" sz="1600" dirty="0"/>
              <a:t>, масло ши (</a:t>
            </a:r>
            <a:r>
              <a:rPr lang="ru-RU" sz="1600" dirty="0" err="1"/>
              <a:t>карите</a:t>
            </a:r>
            <a:r>
              <a:rPr lang="ru-RU" sz="1600" dirty="0"/>
              <a:t>). </a:t>
            </a:r>
            <a:endParaRPr lang="ru-RU" sz="1600" dirty="0" smtClean="0"/>
          </a:p>
          <a:p>
            <a:pPr algn="just" fontAlgn="auto">
              <a:buFont typeface="Arial" pitchFamily="34" charset="0"/>
              <a:buNone/>
              <a:defRPr/>
            </a:pPr>
            <a:r>
              <a:rPr lang="ru-RU" sz="1100" dirty="0" smtClean="0"/>
              <a:t>*</a:t>
            </a:r>
            <a:r>
              <a:rPr lang="ru-RU" sz="1100" i="1" dirty="0"/>
              <a:t>медикаментозными средствами, рекомендованными врачом-дерматологом</a:t>
            </a:r>
            <a:r>
              <a:rPr lang="ru-RU" sz="1100" i="1" dirty="0" smtClean="0"/>
              <a:t>.</a:t>
            </a:r>
            <a:endParaRPr lang="ru-RU" sz="1100" i="1" dirty="0"/>
          </a:p>
        </p:txBody>
      </p:sp>
      <p:sp>
        <p:nvSpPr>
          <p:cNvPr id="69636" name="Прямоугольник 10"/>
          <p:cNvSpPr>
            <a:spLocks noChangeArrowheads="1"/>
          </p:cNvSpPr>
          <p:nvPr/>
        </p:nvSpPr>
        <p:spPr bwMode="auto">
          <a:xfrm>
            <a:off x="757238" y="5499100"/>
            <a:ext cx="3181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КРАСИТЕЛЕЙ, БЕЗ ОТДУШЕК</a:t>
            </a:r>
          </a:p>
        </p:txBody>
      </p:sp>
      <p:pic>
        <p:nvPicPr>
          <p:cNvPr id="6963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8CC420-855F-45C3-B0BB-C20BE7B7F27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88" y="285750"/>
            <a:ext cx="10666412" cy="9223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n w="11430"/>
              </a:rPr>
              <a:t>Клиника кожных и венерических болезней им. В. А. Рахманова </a:t>
            </a:r>
            <a:br>
              <a:rPr lang="ru-RU" sz="1800" dirty="0" smtClean="0">
                <a:ln w="11430"/>
              </a:rPr>
            </a:br>
            <a:r>
              <a:rPr lang="ru-RU" sz="1800" dirty="0" smtClean="0">
                <a:ln w="11430"/>
              </a:rPr>
              <a:t>первого МГМУ им И.М. </a:t>
            </a:r>
            <a:r>
              <a:rPr lang="ru-RU" sz="1800" dirty="0">
                <a:ln w="11430"/>
              </a:rPr>
              <a:t>С</a:t>
            </a:r>
            <a:r>
              <a:rPr lang="ru-RU" sz="1800" dirty="0" smtClean="0">
                <a:ln w="11430"/>
              </a:rPr>
              <a:t>еченова </a:t>
            </a:r>
            <a:endParaRPr lang="ru-RU" sz="1600" dirty="0">
              <a:ln w="11430"/>
            </a:endParaRPr>
          </a:p>
        </p:txBody>
      </p:sp>
      <p:sp>
        <p:nvSpPr>
          <p:cNvPr id="71682" name="Прямоугольник 4"/>
          <p:cNvSpPr>
            <a:spLocks noChangeArrowheads="1"/>
          </p:cNvSpPr>
          <p:nvPr/>
        </p:nvSpPr>
        <p:spPr bwMode="auto">
          <a:xfrm>
            <a:off x="727075" y="2439988"/>
            <a:ext cx="108410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Trebuchet MS" pitchFamily="34" charset="0"/>
              </a:rPr>
              <a:t>ЦЕЛЬ исследования:</a:t>
            </a:r>
          </a:p>
          <a:p>
            <a:r>
              <a:rPr lang="ru-RU" sz="1600">
                <a:latin typeface="Trebuchet MS" pitchFamily="34" charset="0"/>
              </a:rPr>
              <a:t>Изучить эффективность и безопасность применения препаратов  «RCS линейка anti-atopy» в составе комплексной терапии у больных c атопическим дерматитом (АД) и идиопатическим ксерозом кожи.</a:t>
            </a:r>
          </a:p>
          <a:p>
            <a:endParaRPr lang="ru-RU" sz="1600">
              <a:latin typeface="Trebuchet MS" pitchFamily="34" charset="0"/>
            </a:endParaRPr>
          </a:p>
          <a:p>
            <a:r>
              <a:rPr lang="ru-RU" sz="1600" u="sng">
                <a:latin typeface="Trebuchet MS" pitchFamily="34" charset="0"/>
              </a:rPr>
              <a:t>Тип исследования:  </a:t>
            </a:r>
            <a:r>
              <a:rPr lang="ru-RU" sz="1600">
                <a:latin typeface="Trebuchet MS" pitchFamily="34" charset="0"/>
              </a:rPr>
              <a:t>сравнительное  исследование  в параллельных группах у пациентов с диагнозом атопический дерматит, ксероз кожи в возрасте старше 15 лет.</a:t>
            </a:r>
          </a:p>
          <a:p>
            <a:r>
              <a:rPr lang="ru-RU" sz="1600">
                <a:latin typeface="Trebuchet MS" pitchFamily="34" charset="0"/>
              </a:rPr>
              <a:t>Курс комплексной топической терапии проводился всем  больным в течение 21 дня с последующим динамическим наблюдением в течение 30 дней.	</a:t>
            </a:r>
            <a:br>
              <a:rPr lang="ru-RU" sz="1600">
                <a:latin typeface="Trebuchet MS" pitchFamily="34" charset="0"/>
              </a:rPr>
            </a:br>
            <a:endParaRPr lang="ru-RU" sz="1600">
              <a:latin typeface="Trebuchet MS" pitchFamily="34" charset="0"/>
            </a:endParaRPr>
          </a:p>
          <a:p>
            <a:r>
              <a:rPr lang="ru-RU" sz="1600" u="sng">
                <a:latin typeface="Trebuchet MS" pitchFamily="34" charset="0"/>
              </a:rPr>
              <a:t>Исследуемые группы: </a:t>
            </a:r>
            <a:r>
              <a:rPr lang="ru-RU" sz="1600">
                <a:latin typeface="Trebuchet MS" pitchFamily="34" charset="0"/>
              </a:rPr>
              <a:t>	</a:t>
            </a:r>
            <a:br>
              <a:rPr lang="ru-RU" sz="1600">
                <a:latin typeface="Trebuchet MS" pitchFamily="34" charset="0"/>
              </a:rPr>
            </a:br>
            <a:r>
              <a:rPr lang="en-US" sz="1600" b="1">
                <a:latin typeface="Trebuchet MS" pitchFamily="34" charset="0"/>
              </a:rPr>
              <a:t>I </a:t>
            </a:r>
            <a:r>
              <a:rPr lang="ru-RU" sz="1600" b="1">
                <a:latin typeface="Trebuchet MS" pitchFamily="34" charset="0"/>
              </a:rPr>
              <a:t>- основная группа</a:t>
            </a:r>
            <a:r>
              <a:rPr lang="ru-RU" sz="1600">
                <a:latin typeface="Trebuchet MS" pitchFamily="34" charset="0"/>
              </a:rPr>
              <a:t> - 30 больных, среди которых 20 больных с диагнозом атопический дерматит с легкой  и средней степенью тяжести в возрасте от 15 до 48 лет и 10 больных идиопатическим ксерозом кожи в возрасте от 19 до 55 лет, 	</a:t>
            </a:r>
            <a:br>
              <a:rPr lang="ru-RU" sz="1600">
                <a:latin typeface="Trebuchet MS" pitchFamily="34" charset="0"/>
              </a:rPr>
            </a:br>
            <a:r>
              <a:rPr lang="en-US" sz="1600" b="1">
                <a:latin typeface="Trebuchet MS" pitchFamily="34" charset="0"/>
              </a:rPr>
              <a:t>II</a:t>
            </a:r>
            <a:r>
              <a:rPr lang="ru-RU" sz="1600" b="1">
                <a:latin typeface="Trebuchet MS" pitchFamily="34" charset="0"/>
              </a:rPr>
              <a:t> – контрольная группа</a:t>
            </a:r>
            <a:r>
              <a:rPr lang="ru-RU" sz="1600">
                <a:latin typeface="Trebuchet MS" pitchFamily="34" charset="0"/>
              </a:rPr>
              <a:t> – 15 человек с аналогичными диагнозами и степенью тяжести, среди которых 10 больных с атопическим дерматитом в возрасте от 16 до 43 лет и 5 больных с ксерозом кожи в возрасте от 20 до 56 лет. </a:t>
            </a:r>
          </a:p>
        </p:txBody>
      </p:sp>
      <p:sp>
        <p:nvSpPr>
          <p:cNvPr id="71683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297ECC-32D8-4E9A-950F-615A3393E39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cs typeface="Arial" charset="0"/>
            </a:endParaRPr>
          </a:p>
        </p:txBody>
      </p:sp>
      <p:sp>
        <p:nvSpPr>
          <p:cNvPr id="71684" name="Прямоугольник 3"/>
          <p:cNvSpPr>
            <a:spLocks noChangeArrowheads="1"/>
          </p:cNvSpPr>
          <p:nvPr/>
        </p:nvSpPr>
        <p:spPr bwMode="auto">
          <a:xfrm>
            <a:off x="727075" y="1328738"/>
            <a:ext cx="102981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rebuchet MS" pitchFamily="34" charset="0"/>
              </a:rPr>
              <a:t>Клиническое исследование по протоколу: </a:t>
            </a:r>
            <a:br>
              <a:rPr lang="ru-RU" sz="2000">
                <a:latin typeface="Trebuchet MS" pitchFamily="34" charset="0"/>
              </a:rPr>
            </a:br>
            <a:r>
              <a:rPr lang="ru-RU">
                <a:latin typeface="Trebuchet MS" pitchFamily="34" charset="0"/>
              </a:rPr>
              <a:t>Опыт применения  лечебно-косметических препаратов «RCS» линейка «anti-atopy» </a:t>
            </a:r>
            <a:br>
              <a:rPr lang="ru-RU">
                <a:latin typeface="Trebuchet MS" pitchFamily="34" charset="0"/>
              </a:rPr>
            </a:br>
            <a:r>
              <a:rPr lang="ru-RU">
                <a:latin typeface="Trebuchet MS" pitchFamily="34" charset="0"/>
              </a:rPr>
              <a:t>в топической терапии пациентов с атопическим дерматитом и идиопатическим ксерозом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 </a:t>
            </a:r>
            <a:endParaRPr lang="ru-RU" sz="2400" dirty="0"/>
          </a:p>
        </p:txBody>
      </p:sp>
      <p:sp>
        <p:nvSpPr>
          <p:cNvPr id="72706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4BBF7B-AB18-45CD-9E17-FBEE8D5494D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>
              <a:cs typeface="Arial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47725" y="2065338"/>
            <a:ext cx="10566400" cy="4114800"/>
          </a:xfrm>
        </p:spPr>
        <p:txBody>
          <a:bodyPr/>
          <a:lstStyle/>
          <a:p>
            <a:pPr marL="0" indent="0" fontAlgn="auto">
              <a:buFont typeface="Arial" pitchFamily="34" charset="0"/>
              <a:buNone/>
              <a:defRPr/>
            </a:pPr>
            <a:r>
              <a:rPr lang="ru-RU" sz="1800" dirty="0" smtClean="0"/>
              <a:t>1-я группа лечение используемые препараты</a:t>
            </a:r>
            <a:br>
              <a:rPr lang="ru-RU" sz="1800" dirty="0" smtClean="0"/>
            </a:br>
            <a:r>
              <a:rPr lang="ru-RU" sz="1800" dirty="0" smtClean="0"/>
              <a:t>- стандартная терапия </a:t>
            </a:r>
            <a:r>
              <a:rPr lang="ru-RU" sz="1800" dirty="0"/>
              <a:t>(антигистаминные, десенсибилизирующие препараты,  топические  ГКС) </a:t>
            </a:r>
            <a:r>
              <a:rPr lang="ru-RU" sz="1800" dirty="0" smtClean="0"/>
              <a:t>- «</a:t>
            </a:r>
            <a:r>
              <a:rPr lang="ru-RU" sz="1800" b="1" dirty="0" smtClean="0"/>
              <a:t>RCS</a:t>
            </a:r>
            <a:r>
              <a:rPr lang="ru-RU" sz="1800" b="1" dirty="0"/>
              <a:t>» линейка «</a:t>
            </a:r>
            <a:r>
              <a:rPr lang="ru-RU" sz="1800" b="1" dirty="0" err="1"/>
              <a:t>anti-atopy</a:t>
            </a:r>
            <a:r>
              <a:rPr lang="ru-RU" sz="1800" b="1" dirty="0"/>
              <a:t>»</a:t>
            </a:r>
            <a:r>
              <a:rPr lang="ru-RU" sz="1800" dirty="0"/>
              <a:t>: </a:t>
            </a:r>
            <a:r>
              <a:rPr lang="ru-RU" sz="1800" b="1" u="sng" dirty="0"/>
              <a:t>увлажняющий гель для душа</a:t>
            </a:r>
            <a:r>
              <a:rPr lang="ru-RU" sz="1800" dirty="0" smtClean="0"/>
              <a:t>,  </a:t>
            </a:r>
            <a:r>
              <a:rPr lang="ru-RU" sz="1800" dirty="0"/>
              <a:t>1 раз в день в качества </a:t>
            </a:r>
            <a:r>
              <a:rPr lang="ru-RU" sz="1800" dirty="0" smtClean="0"/>
              <a:t>средства </a:t>
            </a:r>
            <a:r>
              <a:rPr lang="ru-RU" sz="1800" dirty="0"/>
              <a:t>гигиены,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u="sng" dirty="0" smtClean="0"/>
              <a:t>крем–</a:t>
            </a:r>
            <a:r>
              <a:rPr lang="ru-RU" sz="1800" b="1" u="sng" dirty="0" err="1" smtClean="0"/>
              <a:t>биомиметик</a:t>
            </a:r>
            <a:r>
              <a:rPr lang="ru-RU" sz="1800" dirty="0" smtClean="0"/>
              <a:t> </a:t>
            </a:r>
            <a:r>
              <a:rPr lang="ru-RU" sz="1800" dirty="0"/>
              <a:t>наносился на кожу лица, шеи, конечностей и туловища сразу после водных процедур 1 раз в </a:t>
            </a:r>
            <a:r>
              <a:rPr lang="ru-RU" sz="1800" dirty="0" smtClean="0"/>
              <a:t>день</a:t>
            </a:r>
            <a:br>
              <a:rPr lang="ru-RU" sz="1800" dirty="0" smtClean="0"/>
            </a:br>
            <a:r>
              <a:rPr lang="ru-RU" sz="1800" dirty="0" smtClean="0"/>
              <a:t>крем </a:t>
            </a:r>
            <a:r>
              <a:rPr lang="ru-RU" sz="1800" b="1" u="sng" dirty="0"/>
              <a:t>экспресс-помощь</a:t>
            </a:r>
            <a:r>
              <a:rPr lang="ru-RU" sz="1800" dirty="0"/>
              <a:t>  </a:t>
            </a:r>
            <a:r>
              <a:rPr lang="ru-RU" sz="1800" dirty="0" smtClean="0"/>
              <a:t>локально </a:t>
            </a:r>
            <a:r>
              <a:rPr lang="ru-RU" sz="1800" dirty="0"/>
              <a:t>на участки кожного покрова  с признаками воспаления (эритема, папулы, </a:t>
            </a:r>
            <a:r>
              <a:rPr lang="ru-RU" sz="1800" dirty="0" err="1"/>
              <a:t>лихенизация</a:t>
            </a:r>
            <a:r>
              <a:rPr lang="ru-RU" sz="1800" dirty="0"/>
              <a:t>, экскориации, шелушение) 2 раза в день.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pPr marL="0" indent="0" fontAlgn="auto">
              <a:buFont typeface="Arial" pitchFamily="34" charset="0"/>
              <a:buNone/>
              <a:defRPr/>
            </a:pPr>
            <a:r>
              <a:rPr lang="ru-RU" sz="1800" dirty="0" smtClean="0"/>
              <a:t>2- я группа </a:t>
            </a:r>
            <a:br>
              <a:rPr lang="ru-RU" sz="1800" dirty="0" smtClean="0"/>
            </a:br>
            <a:r>
              <a:rPr lang="ru-RU" sz="1800" dirty="0" smtClean="0"/>
              <a:t>- стандартная терапия </a:t>
            </a:r>
            <a:r>
              <a:rPr lang="ru-RU" sz="1800" dirty="0"/>
              <a:t>(антигистаминные, десенсибилизирующие препараты, наружные средства, содержащие ГКС).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57175"/>
            <a:ext cx="10363200" cy="965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</a:t>
            </a:r>
            <a:endParaRPr lang="ru-RU" sz="2000" dirty="0"/>
          </a:p>
        </p:txBody>
      </p:sp>
      <p:graphicFrame>
        <p:nvGraphicFramePr>
          <p:cNvPr id="73730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801688" y="1398588"/>
          <a:ext cx="6513512" cy="5070475"/>
        </p:xfrm>
        <a:graphic>
          <a:graphicData uri="http://schemas.openxmlformats.org/presentationml/2006/ole">
            <p:oleObj spid="_x0000_s73730" r:id="rId3" imgW="6511092" imgH="5072312" progId="Excel.Chart.8">
              <p:embed/>
            </p:oleObj>
          </a:graphicData>
        </a:graphic>
      </p:graphicFrame>
      <p:sp>
        <p:nvSpPr>
          <p:cNvPr id="73731" name="Прямоугольник 4"/>
          <p:cNvSpPr>
            <a:spLocks noChangeArrowheads="1"/>
          </p:cNvSpPr>
          <p:nvPr/>
        </p:nvSpPr>
        <p:spPr bwMode="auto">
          <a:xfrm>
            <a:off x="7435850" y="2647950"/>
            <a:ext cx="39862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latin typeface="Trebuchet MS" pitchFamily="34" charset="0"/>
              </a:rPr>
              <a:t>В контрольной группе пациентов динамика показателя  была заметно ниже</a:t>
            </a:r>
          </a:p>
          <a:p>
            <a:pPr>
              <a:lnSpc>
                <a:spcPct val="150000"/>
              </a:lnSpc>
            </a:pPr>
            <a:r>
              <a:rPr lang="ru-RU" b="1">
                <a:latin typeface="Trebuchet MS" pitchFamily="34" charset="0"/>
              </a:rPr>
              <a:t>! норма TEWL — ниже 20 г/м²·ч.</a:t>
            </a:r>
            <a:br>
              <a:rPr lang="ru-RU" b="1">
                <a:latin typeface="Trebuchet MS" pitchFamily="34" charset="0"/>
              </a:rPr>
            </a:br>
            <a:r>
              <a:rPr lang="ru-RU" b="1">
                <a:latin typeface="Trebuchet MS" pitchFamily="34" charset="0"/>
              </a:rPr>
              <a:t>В группе пациентов, получающих комплексную терапию показатель близок к норме</a:t>
            </a:r>
          </a:p>
        </p:txBody>
      </p:sp>
      <p:sp>
        <p:nvSpPr>
          <p:cNvPr id="73732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3115D5-D2B0-4775-8E27-44D86177E34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75" y="327025"/>
            <a:ext cx="10566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</a:t>
            </a:r>
            <a:endParaRPr lang="ru-RU" sz="2000" dirty="0"/>
          </a:p>
        </p:txBody>
      </p:sp>
      <p:graphicFrame>
        <p:nvGraphicFramePr>
          <p:cNvPr id="7475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473075" y="1773238"/>
          <a:ext cx="5915025" cy="4627562"/>
        </p:xfrm>
        <a:graphic>
          <a:graphicData uri="http://schemas.openxmlformats.org/presentationml/2006/ole">
            <p:oleObj spid="_x0000_s74754" r:id="rId4" imgW="5913633" imgH="4627265" progId="Excel.Chart.8">
              <p:embed/>
            </p:oleObj>
          </a:graphicData>
        </a:graphic>
      </p:graphicFrame>
      <p:sp>
        <p:nvSpPr>
          <p:cNvPr id="74755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261B0D-6621-4F7A-BCF1-FF027AB23C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>
              <a:cs typeface="Arial" charset="0"/>
            </a:endParaRPr>
          </a:p>
        </p:txBody>
      </p:sp>
      <p:sp>
        <p:nvSpPr>
          <p:cNvPr id="74756" name="Прямоугольник 4"/>
          <p:cNvSpPr>
            <a:spLocks noChangeArrowheads="1"/>
          </p:cNvSpPr>
          <p:nvPr/>
        </p:nvSpPr>
        <p:spPr bwMode="auto">
          <a:xfrm>
            <a:off x="6935788" y="2165350"/>
            <a:ext cx="4089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>
                <a:latin typeface="Trebuchet MS" pitchFamily="34" charset="0"/>
              </a:rPr>
              <a:t>Динамика индекса </a:t>
            </a:r>
            <a:r>
              <a:rPr lang="en-US" sz="1600">
                <a:latin typeface="Trebuchet MS" pitchFamily="34" charset="0"/>
              </a:rPr>
              <a:t>SCORAD</a:t>
            </a:r>
            <a:r>
              <a:rPr lang="ru-RU" sz="1600">
                <a:latin typeface="Trebuchet MS" pitchFamily="34" charset="0"/>
              </a:rPr>
              <a:t> была более интенсивной и состояние ремиссии было устойчивым весь период наблюдения, что отражает клиническую эффективность и противорецидивную активность предложенных топических средств.</a:t>
            </a:r>
          </a:p>
        </p:txBody>
      </p:sp>
      <p:sp>
        <p:nvSpPr>
          <p:cNvPr id="74757" name="TextBox 5"/>
          <p:cNvSpPr txBox="1">
            <a:spLocks noChangeArrowheads="1"/>
          </p:cNvSpPr>
          <p:nvPr/>
        </p:nvSpPr>
        <p:spPr bwMode="auto">
          <a:xfrm>
            <a:off x="2405063" y="3482975"/>
            <a:ext cx="650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-71%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4954588" y="3297238"/>
            <a:ext cx="788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- 56,9</a:t>
            </a:r>
          </a:p>
        </p:txBody>
      </p:sp>
      <p:sp>
        <p:nvSpPr>
          <p:cNvPr id="74759" name="Прямоугольник 7"/>
          <p:cNvSpPr>
            <a:spLocks noChangeArrowheads="1"/>
          </p:cNvSpPr>
          <p:nvPr/>
        </p:nvSpPr>
        <p:spPr bwMode="auto">
          <a:xfrm>
            <a:off x="315913" y="6350000"/>
            <a:ext cx="8310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SCORAD</a:t>
            </a:r>
            <a:r>
              <a:rPr lang="ru-RU">
                <a:latin typeface="Trebuchet MS" pitchFamily="34" charset="0"/>
              </a:rPr>
              <a:t> - это комплексная оценка распространенности кожных поражений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49788" y="638175"/>
            <a:ext cx="6418262" cy="1143000"/>
          </a:xfrm>
        </p:spPr>
        <p:txBody>
          <a:bodyPr anchor="ctr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000" b="1" dirty="0"/>
              <a:t>«RCS» </a:t>
            </a:r>
            <a:r>
              <a:rPr lang="ru-RU" sz="1800" b="1" dirty="0" smtClean="0"/>
              <a:t>КРЕМ - актив для жирной и проблемной кожи лица, Склонной к </a:t>
            </a:r>
            <a:r>
              <a:rPr lang="ru-RU" sz="1800" b="1" dirty="0" err="1" smtClean="0"/>
              <a:t>акне</a:t>
            </a:r>
            <a:endParaRPr lang="ru-RU" sz="1600" dirty="0"/>
          </a:p>
        </p:txBody>
      </p:sp>
      <p:pic>
        <p:nvPicPr>
          <p:cNvPr id="19458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4200" y="1298575"/>
            <a:ext cx="3048000" cy="4572000"/>
          </a:xfrm>
        </p:spPr>
      </p:pic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4468813" y="1733550"/>
            <a:ext cx="7142162" cy="4294188"/>
          </a:xfrm>
        </p:spPr>
        <p:txBody>
          <a:bodyPr anchor="ctr">
            <a:noAutofit/>
          </a:bodyPr>
          <a:lstStyle/>
          <a:p>
            <a:pPr marL="0" indent="0"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Назначение: </a:t>
            </a:r>
            <a:r>
              <a:rPr lang="ru-RU" sz="1600" dirty="0" smtClean="0"/>
              <a:t>профилактика развития угревой сыпи на коже лица. </a:t>
            </a:r>
          </a:p>
          <a:p>
            <a:pPr marL="0" indent="0"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dirty="0" smtClean="0"/>
              <a:t>Оказывает комплексное воздействие на проблемные участки, предупреждает возникновение </a:t>
            </a:r>
            <a:r>
              <a:rPr lang="ru-RU" sz="1600" dirty="0" err="1" smtClean="0"/>
              <a:t>постакне</a:t>
            </a:r>
            <a:r>
              <a:rPr lang="ru-RU" sz="1600" dirty="0" smtClean="0"/>
              <a:t> (рубцы и красные пятна). </a:t>
            </a:r>
            <a:br>
              <a:rPr lang="ru-RU" sz="1600" dirty="0" smtClean="0"/>
            </a:br>
            <a:r>
              <a:rPr lang="ru-RU" sz="1600" dirty="0" smtClean="0"/>
              <a:t>Крем создаёт на </a:t>
            </a:r>
            <a:r>
              <a:rPr lang="ru-RU" sz="1600" dirty="0"/>
              <a:t>месте воспаления </a:t>
            </a:r>
            <a:r>
              <a:rPr lang="ru-RU" sz="1600" dirty="0" smtClean="0"/>
              <a:t>незаметную плёнку, </a:t>
            </a:r>
            <a:r>
              <a:rPr lang="ru-RU" sz="1600" dirty="0"/>
              <a:t>которая </a:t>
            </a:r>
            <a:r>
              <a:rPr lang="ru-RU" sz="1600" dirty="0" smtClean="0"/>
              <a:t>усиливает действие активных </a:t>
            </a:r>
            <a:r>
              <a:rPr lang="ru-RU" sz="1600" dirty="0"/>
              <a:t>компонентов </a:t>
            </a:r>
            <a:r>
              <a:rPr lang="ru-RU" sz="1600" dirty="0" smtClean="0"/>
              <a:t>и </a:t>
            </a:r>
            <a:r>
              <a:rPr lang="ru-RU" sz="1600" dirty="0"/>
              <a:t>улучшает результат от </a:t>
            </a:r>
            <a:r>
              <a:rPr lang="ru-RU" sz="1600" dirty="0" smtClean="0"/>
              <a:t>использования. </a:t>
            </a:r>
            <a:endParaRPr lang="en-US" sz="1600" dirty="0" smtClean="0"/>
          </a:p>
          <a:p>
            <a:pPr marL="0" indent="0"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Способ применения: </a:t>
            </a:r>
            <a:r>
              <a:rPr lang="ru-RU" sz="1600" dirty="0" smtClean="0"/>
              <a:t>наносить локально на проблемные участки кожи. </a:t>
            </a:r>
            <a:br>
              <a:rPr lang="ru-RU" sz="1600" dirty="0" smtClean="0"/>
            </a:br>
            <a:endParaRPr lang="ru-RU" sz="1400" b="1" dirty="0" smtClean="0"/>
          </a:p>
          <a:p>
            <a:pPr marL="0" indent="0" algn="just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600" b="1" dirty="0"/>
              <a:t>Активные ингредиенты: </a:t>
            </a:r>
            <a:r>
              <a:rPr lang="ru-RU" sz="1400" dirty="0"/>
              <a:t>сера, </a:t>
            </a:r>
            <a:r>
              <a:rPr lang="ru-RU" sz="1400" dirty="0" smtClean="0"/>
              <a:t> цитрат </a:t>
            </a:r>
            <a:r>
              <a:rPr lang="ru-RU" sz="1400" dirty="0"/>
              <a:t>серебра, </a:t>
            </a:r>
            <a:r>
              <a:rPr lang="ru-RU" sz="1400" dirty="0" smtClean="0"/>
              <a:t> масло </a:t>
            </a:r>
            <a:r>
              <a:rPr lang="ru-RU" sz="1400" dirty="0"/>
              <a:t>чайного дерева </a:t>
            </a:r>
            <a:r>
              <a:rPr lang="ru-RU" sz="1400" dirty="0" smtClean="0"/>
              <a:t>(</a:t>
            </a:r>
            <a:r>
              <a:rPr lang="en-US" sz="1400" dirty="0"/>
              <a:t>Terpinen-4-ol)</a:t>
            </a:r>
            <a:r>
              <a:rPr lang="ru-RU" sz="1400" dirty="0"/>
              <a:t>, специальные </a:t>
            </a:r>
            <a:r>
              <a:rPr lang="ru-RU" sz="1400" dirty="0" err="1"/>
              <a:t>эмоленты</a:t>
            </a:r>
            <a:r>
              <a:rPr lang="ru-RU" sz="1400" dirty="0"/>
              <a:t>-производные </a:t>
            </a:r>
            <a:r>
              <a:rPr lang="ru-RU" sz="1400" dirty="0" err="1"/>
              <a:t>гидроксикислот</a:t>
            </a:r>
            <a:r>
              <a:rPr lang="ru-RU" sz="1400" dirty="0"/>
              <a:t> (</a:t>
            </a:r>
            <a:r>
              <a:rPr lang="en-US" sz="1400" dirty="0"/>
              <a:t>Tridecyl Salicylate</a:t>
            </a:r>
            <a:r>
              <a:rPr lang="ru-RU" sz="1400" dirty="0"/>
              <a:t>,</a:t>
            </a:r>
            <a:r>
              <a:rPr lang="en-US" sz="1400" dirty="0"/>
              <a:t> C12-13 Alkyl Lactate</a:t>
            </a:r>
            <a:r>
              <a:rPr lang="ru-RU" sz="1400" dirty="0"/>
              <a:t>), </a:t>
            </a:r>
            <a:r>
              <a:rPr lang="ru-RU" sz="1400" dirty="0" smtClean="0"/>
              <a:t> антиоксидант </a:t>
            </a:r>
            <a:r>
              <a:rPr lang="ru-RU" sz="1400" dirty="0"/>
              <a:t>(</a:t>
            </a:r>
            <a:r>
              <a:rPr lang="en-US" sz="1400" dirty="0"/>
              <a:t>Bis-Ethylhexyl </a:t>
            </a:r>
            <a:r>
              <a:rPr lang="en-US" sz="1400" dirty="0" err="1"/>
              <a:t>Hydroxydimethoxy</a:t>
            </a:r>
            <a:r>
              <a:rPr lang="en-US" sz="1400" dirty="0"/>
              <a:t> </a:t>
            </a:r>
            <a:r>
              <a:rPr lang="en-US" sz="1400" dirty="0" err="1"/>
              <a:t>Benzylmalonate</a:t>
            </a:r>
            <a:r>
              <a:rPr lang="ru-RU" sz="1400" dirty="0"/>
              <a:t>), </a:t>
            </a:r>
            <a:r>
              <a:rPr lang="ru-RU" sz="1400" dirty="0" err="1"/>
              <a:t>гиалуронат</a:t>
            </a:r>
            <a:r>
              <a:rPr lang="ru-RU" sz="1400" dirty="0"/>
              <a:t> натрия, гликолевая кислота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9460" name="Прямоугольник 10"/>
          <p:cNvSpPr>
            <a:spLocks noChangeArrowheads="1"/>
          </p:cNvSpPr>
          <p:nvPr/>
        </p:nvSpPr>
        <p:spPr bwMode="auto">
          <a:xfrm>
            <a:off x="844550" y="5473700"/>
            <a:ext cx="3327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ОТДУШЕК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МИНЕРАЛЬНОГО МАСЛА, </a:t>
            </a:r>
          </a:p>
        </p:txBody>
      </p:sp>
      <p:pic>
        <p:nvPicPr>
          <p:cNvPr id="19461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6475413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54881D-78E8-4A46-862A-CC925307316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963" y="336550"/>
            <a:ext cx="10566400" cy="835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</a:t>
            </a:r>
            <a:endParaRPr lang="ru-RU" sz="1800" dirty="0"/>
          </a:p>
        </p:txBody>
      </p:sp>
      <p:graphicFrame>
        <p:nvGraphicFramePr>
          <p:cNvPr id="76802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242888" y="2992438"/>
          <a:ext cx="5913437" cy="3848100"/>
        </p:xfrm>
        <a:graphic>
          <a:graphicData uri="http://schemas.openxmlformats.org/presentationml/2006/ole">
            <p:oleObj spid="_x0000_s76802" r:id="rId4" imgW="5913633" imgH="3846909" progId="Excel.Chart.8">
              <p:embed/>
            </p:oleObj>
          </a:graphicData>
        </a:graphic>
      </p:graphicFrame>
      <p:graphicFrame>
        <p:nvGraphicFramePr>
          <p:cNvPr id="76803" name="Объект 3"/>
          <p:cNvGraphicFramePr>
            <a:graphicFrameLocks noGrp="1"/>
          </p:cNvGraphicFramePr>
          <p:nvPr>
            <p:ph idx="4294967295"/>
          </p:nvPr>
        </p:nvGraphicFramePr>
        <p:xfrm>
          <a:off x="5884863" y="2936875"/>
          <a:ext cx="5610225" cy="3490913"/>
        </p:xfrm>
        <a:graphic>
          <a:graphicData uri="http://schemas.openxmlformats.org/presentationml/2006/ole">
            <p:oleObj spid="_x0000_s76803" r:id="rId5" imgW="5614903" imgH="3487214" progId="Excel.Chart.8">
              <p:embed/>
            </p:oleObj>
          </a:graphicData>
        </a:graphic>
      </p:graphicFrame>
      <p:sp>
        <p:nvSpPr>
          <p:cNvPr id="76804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601B28-B1E1-422B-A8E9-F05AACF2C13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cs typeface="Arial" charset="0"/>
            </a:endParaRPr>
          </a:p>
        </p:txBody>
      </p:sp>
      <p:sp>
        <p:nvSpPr>
          <p:cNvPr id="76805" name="Прямоугольник 5"/>
          <p:cNvSpPr>
            <a:spLocks noChangeArrowheads="1"/>
          </p:cNvSpPr>
          <p:nvPr/>
        </p:nvSpPr>
        <p:spPr bwMode="auto">
          <a:xfrm>
            <a:off x="588963" y="1362075"/>
            <a:ext cx="1093628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>
                <a:latin typeface="Trebuchet MS" pitchFamily="34" charset="0"/>
              </a:rPr>
              <a:t>В испытуемых пациентов снижение зуда происходило быстрее, чем в группе сравнения. Уже на 14 сутки приводимой терапии с использованием препаратов  «</a:t>
            </a:r>
            <a:r>
              <a:rPr lang="ru-RU" sz="1400" b="1">
                <a:latin typeface="Trebuchet MS" pitchFamily="34" charset="0"/>
              </a:rPr>
              <a:t>RCS» «anti-atopy»</a:t>
            </a:r>
            <a:r>
              <a:rPr lang="ru-RU" sz="1400">
                <a:latin typeface="Trebuchet MS" pitchFamily="34" charset="0"/>
              </a:rPr>
              <a:t>  регистрировалось достоверное уменьшение и дневного, и ночного зуда. </a:t>
            </a:r>
            <a:br>
              <a:rPr lang="ru-RU" sz="1400">
                <a:latin typeface="Trebuchet MS" pitchFamily="34" charset="0"/>
              </a:rPr>
            </a:br>
            <a:endParaRPr lang="ru-RU" sz="1400">
              <a:latin typeface="Trebuchet MS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1400">
                <a:latin typeface="Trebuchet MS" pitchFamily="34" charset="0"/>
              </a:rPr>
              <a:t>При этом в 1-й группе после проведенного курса лечения ощущения зуда не отмечалось ни у одного больного. </a:t>
            </a:r>
            <a:br>
              <a:rPr lang="ru-RU" sz="1400">
                <a:latin typeface="Trebuchet MS" pitchFamily="34" charset="0"/>
              </a:rPr>
            </a:br>
            <a:r>
              <a:rPr lang="ru-RU" sz="1400">
                <a:latin typeface="Trebuchet MS" pitchFamily="34" charset="0"/>
              </a:rPr>
              <a:t>Во второй группе к концу курса терапии также было зарегистрировано снижение зуда, однако  после лечения эффект сохранялся только у  51,11% пациентов.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</a:t>
            </a:r>
            <a:endParaRPr lang="ru-RU" sz="1800" dirty="0"/>
          </a:p>
        </p:txBody>
      </p:sp>
      <p:graphicFrame>
        <p:nvGraphicFramePr>
          <p:cNvPr id="78850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363538" y="1946275"/>
          <a:ext cx="6640512" cy="4627563"/>
        </p:xfrm>
        <a:graphic>
          <a:graphicData uri="http://schemas.openxmlformats.org/presentationml/2006/ole">
            <p:oleObj spid="_x0000_s78850" r:id="rId4" imgW="6639119" imgH="4627265" progId="Excel.Chart.8">
              <p:embed/>
            </p:oleObj>
          </a:graphicData>
        </a:graphic>
      </p:graphicFrame>
      <p:sp>
        <p:nvSpPr>
          <p:cNvPr id="78851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656EB3-993F-4503-8058-E8859E9D2FE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>
              <a:cs typeface="Arial" charset="0"/>
            </a:endParaRPr>
          </a:p>
        </p:txBody>
      </p:sp>
      <p:sp>
        <p:nvSpPr>
          <p:cNvPr id="78852" name="Прямоугольник 4"/>
          <p:cNvSpPr>
            <a:spLocks noChangeArrowheads="1"/>
          </p:cNvSpPr>
          <p:nvPr/>
        </p:nvSpPr>
        <p:spPr bwMode="auto">
          <a:xfrm>
            <a:off x="7038975" y="1698625"/>
            <a:ext cx="4675188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rebuchet MS" pitchFamily="34" charset="0"/>
              </a:rPr>
              <a:t>Уже через 14 дней от начала исследования в 1 группе улучшение ДИКЖ - 39,49%, к концу исследования снижение составило уже 76,41%. </a:t>
            </a:r>
            <a:br>
              <a:rPr lang="ru-RU">
                <a:latin typeface="Trebuchet MS" pitchFamily="34" charset="0"/>
              </a:rPr>
            </a:br>
            <a:endParaRPr lang="ru-RU">
              <a:latin typeface="Trebuchet MS" pitchFamily="34" charset="0"/>
            </a:endParaRPr>
          </a:p>
          <a:p>
            <a:pPr algn="just"/>
            <a:r>
              <a:rPr lang="ru-RU">
                <a:latin typeface="Trebuchet MS" pitchFamily="34" charset="0"/>
              </a:rPr>
              <a:t>В контрольной группе к концу лечения снижение  лишь 36,38%. </a:t>
            </a:r>
          </a:p>
          <a:p>
            <a:pPr algn="just"/>
            <a:endParaRPr lang="ru-RU">
              <a:latin typeface="Trebuchet MS" pitchFamily="34" charset="0"/>
            </a:endParaRPr>
          </a:p>
          <a:p>
            <a:pPr algn="just"/>
            <a:r>
              <a:rPr lang="ru-RU">
                <a:latin typeface="Trebuchet MS" pitchFamily="34" charset="0"/>
              </a:rPr>
              <a:t>В период наблюдения (1 месяц) на фоне положительной динамики клинических проявлений атопического дерматита и ксероза ДИКЖ продолжал снижаться и в 1 и во 2 гр.	 </a:t>
            </a:r>
            <a:br>
              <a:rPr lang="ru-RU">
                <a:latin typeface="Trebuchet MS" pitchFamily="34" charset="0"/>
              </a:rPr>
            </a:br>
            <a:r>
              <a:rPr lang="ru-RU">
                <a:latin typeface="Trebuchet MS" pitchFamily="34" charset="0"/>
              </a:rPr>
              <a:t>При этом редукция индекса происходила быстрее в основной группе.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</a:t>
            </a:r>
            <a:r>
              <a:rPr lang="ru-RU" sz="2000" dirty="0" smtClean="0">
                <a:ln w="11430"/>
              </a:rPr>
              <a:t>Сеченова</a:t>
            </a:r>
            <a:endParaRPr lang="ru-RU" sz="1800" dirty="0"/>
          </a:p>
        </p:txBody>
      </p:sp>
      <p:graphicFrame>
        <p:nvGraphicFramePr>
          <p:cNvPr id="80898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658813" y="1790700"/>
          <a:ext cx="10668000" cy="4216400"/>
        </p:xfrm>
        <a:graphic>
          <a:graphicData uri="http://schemas.openxmlformats.org/presentationml/2006/ole">
            <p:oleObj spid="_x0000_s80898" r:id="rId3" imgW="10668925" imgH="4212701" progId="Excel.Chart.8">
              <p:embed/>
            </p:oleObj>
          </a:graphicData>
        </a:graphic>
      </p:graphicFrame>
      <p:sp>
        <p:nvSpPr>
          <p:cNvPr id="80899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66DC1F-2E74-49A7-A20F-E27543189C1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>
              <a:cs typeface="Arial" charset="0"/>
            </a:endParaRPr>
          </a:p>
        </p:txBody>
      </p:sp>
      <p:pic>
        <p:nvPicPr>
          <p:cNvPr id="80900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5"/>
          <p:cNvSpPr txBox="1">
            <a:spLocks noChangeArrowheads="1"/>
          </p:cNvSpPr>
          <p:nvPr/>
        </p:nvSpPr>
        <p:spPr bwMode="auto">
          <a:xfrm>
            <a:off x="3554413" y="3073400"/>
            <a:ext cx="860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rebuchet MS" pitchFamily="34" charset="0"/>
              </a:rPr>
              <a:t>43%</a:t>
            </a:r>
          </a:p>
        </p:txBody>
      </p:sp>
      <p:sp>
        <p:nvSpPr>
          <p:cNvPr id="80902" name="TextBox 6"/>
          <p:cNvSpPr txBox="1">
            <a:spLocks noChangeArrowheads="1"/>
          </p:cNvSpPr>
          <p:nvPr/>
        </p:nvSpPr>
        <p:spPr bwMode="auto">
          <a:xfrm>
            <a:off x="3554413" y="3984625"/>
            <a:ext cx="860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rebuchet MS" pitchFamily="34" charset="0"/>
              </a:rPr>
              <a:t>54%</a:t>
            </a:r>
          </a:p>
        </p:txBody>
      </p:sp>
      <p:sp>
        <p:nvSpPr>
          <p:cNvPr id="80903" name="TextBox 7"/>
          <p:cNvSpPr txBox="1">
            <a:spLocks noChangeArrowheads="1"/>
          </p:cNvSpPr>
          <p:nvPr/>
        </p:nvSpPr>
        <p:spPr bwMode="auto">
          <a:xfrm>
            <a:off x="8348663" y="2813050"/>
            <a:ext cx="860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rebuchet MS" pitchFamily="34" charset="0"/>
              </a:rPr>
              <a:t>47%</a:t>
            </a:r>
          </a:p>
        </p:txBody>
      </p:sp>
      <p:sp>
        <p:nvSpPr>
          <p:cNvPr id="80904" name="TextBox 8"/>
          <p:cNvSpPr txBox="1">
            <a:spLocks noChangeArrowheads="1"/>
          </p:cNvSpPr>
          <p:nvPr/>
        </p:nvSpPr>
        <p:spPr bwMode="auto">
          <a:xfrm>
            <a:off x="8296275" y="3706813"/>
            <a:ext cx="12255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rebuchet MS" pitchFamily="34" charset="0"/>
              </a:rPr>
              <a:t>26,5%</a:t>
            </a:r>
          </a:p>
        </p:txBody>
      </p:sp>
      <p:sp>
        <p:nvSpPr>
          <p:cNvPr id="80905" name="TextBox 9"/>
          <p:cNvSpPr txBox="1">
            <a:spLocks noChangeArrowheads="1"/>
          </p:cNvSpPr>
          <p:nvPr/>
        </p:nvSpPr>
        <p:spPr bwMode="auto">
          <a:xfrm>
            <a:off x="8296275" y="4375150"/>
            <a:ext cx="1225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rebuchet MS" pitchFamily="34" charset="0"/>
              </a:rPr>
              <a:t>26,5%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</a:t>
            </a:r>
            <a:r>
              <a:rPr lang="ru-RU" sz="2000" dirty="0" smtClean="0">
                <a:ln w="11430"/>
              </a:rPr>
              <a:t>Сеченова</a:t>
            </a:r>
            <a:endParaRPr lang="ru-RU" sz="2000" dirty="0"/>
          </a:p>
        </p:txBody>
      </p:sp>
      <p:pic>
        <p:nvPicPr>
          <p:cNvPr id="4" name="Объект 3" descr="Сарская.рис.2.jpg"/>
          <p:cNvPicPr>
            <a:picLocks noGrp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 bwMode="auto">
          <a:xfrm>
            <a:off x="2197100" y="1649413"/>
            <a:ext cx="7988300" cy="3429000"/>
          </a:xfr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1923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4AA1D1-3432-408E-BACF-78706DA4CD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>
              <a:cs typeface="Arial" charset="0"/>
            </a:endParaRPr>
          </a:p>
        </p:txBody>
      </p:sp>
      <p:sp>
        <p:nvSpPr>
          <p:cNvPr id="81924" name="Прямоугольник 8"/>
          <p:cNvSpPr>
            <a:spLocks noChangeArrowheads="1"/>
          </p:cNvSpPr>
          <p:nvPr/>
        </p:nvSpPr>
        <p:spPr bwMode="auto">
          <a:xfrm>
            <a:off x="2139950" y="5294313"/>
            <a:ext cx="89423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Уже на  21  день от начала исследования в первой  группе больных было отмечено достоверное улучшение качества морфологических структур эпидермиса и его уплотнение  на 39,49%, значения показателя к концу проводимой терапии составляли  уже  76,41%.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813300" y="1863725"/>
            <a:ext cx="6565900" cy="3851275"/>
          </a:xfrm>
        </p:spPr>
        <p:txBody>
          <a:bodyPr>
            <a:noAutofit/>
          </a:bodyPr>
          <a:lstStyle/>
          <a:p>
            <a:pPr fontAlgn="auto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600" dirty="0" smtClean="0"/>
              <a:t>Эффективность применения </a:t>
            </a:r>
            <a:r>
              <a:rPr lang="ru-RU" sz="1600" dirty="0"/>
              <a:t>топических препаратов «</a:t>
            </a:r>
            <a:r>
              <a:rPr lang="ru-RU" sz="1600" b="1" dirty="0"/>
              <a:t>RCS» </a:t>
            </a:r>
            <a:r>
              <a:rPr lang="ru-RU" sz="1600" b="1" dirty="0" smtClean="0"/>
              <a:t>«</a:t>
            </a:r>
            <a:r>
              <a:rPr lang="ru-RU" sz="1600" b="1" dirty="0" err="1"/>
              <a:t>anti-atopy</a:t>
            </a:r>
            <a:r>
              <a:rPr lang="ru-RU" sz="1600" b="1" dirty="0"/>
              <a:t>»</a:t>
            </a:r>
            <a:r>
              <a:rPr lang="ru-RU" sz="1600" dirty="0"/>
              <a:t> подтверждена </a:t>
            </a:r>
            <a:r>
              <a:rPr lang="ru-RU" sz="1600" dirty="0" smtClean="0"/>
              <a:t>УЗИ. </a:t>
            </a:r>
            <a:br>
              <a:rPr lang="ru-RU" sz="1600" dirty="0" smtClean="0"/>
            </a:br>
            <a:r>
              <a:rPr lang="ru-RU" sz="1600" dirty="0" smtClean="0"/>
              <a:t>Отмечалось </a:t>
            </a:r>
            <a:r>
              <a:rPr lang="ru-RU" sz="1600" dirty="0"/>
              <a:t>достоверное улучшение показателей </a:t>
            </a:r>
            <a:r>
              <a:rPr lang="ru-RU" sz="1600" dirty="0" err="1"/>
              <a:t>эхогенности</a:t>
            </a:r>
            <a:r>
              <a:rPr lang="ru-RU" sz="1600" dirty="0"/>
              <a:t> </a:t>
            </a:r>
            <a:r>
              <a:rPr lang="ru-RU" sz="1600" dirty="0" smtClean="0"/>
              <a:t>эпидермиса и  </a:t>
            </a:r>
            <a:r>
              <a:rPr lang="ru-RU" sz="1600" dirty="0"/>
              <a:t>увеличение степени гидратации  по показателям динамики степени </a:t>
            </a:r>
            <a:r>
              <a:rPr lang="ru-RU" sz="1600" dirty="0" err="1"/>
              <a:t>эхогенности</a:t>
            </a:r>
            <a:r>
              <a:rPr lang="ru-RU" sz="1600" dirty="0"/>
              <a:t> структур эпидермиса в основной группе </a:t>
            </a:r>
            <a:r>
              <a:rPr lang="ru-RU" sz="1600" dirty="0" smtClean="0"/>
              <a:t>пациентов </a:t>
            </a:r>
            <a:r>
              <a:rPr lang="ru-RU" sz="1600" dirty="0"/>
              <a:t>и четкости </a:t>
            </a:r>
            <a:r>
              <a:rPr lang="ru-RU" sz="1600" dirty="0" err="1"/>
              <a:t>дермоэпидермального</a:t>
            </a:r>
            <a:r>
              <a:rPr lang="ru-RU" sz="1600" dirty="0"/>
              <a:t> </a:t>
            </a:r>
            <a:r>
              <a:rPr lang="ru-RU" sz="1600" dirty="0" smtClean="0"/>
              <a:t>соединения с 30 (50%) до 40 (100%). </a:t>
            </a:r>
            <a:endParaRPr lang="ru-RU" sz="1600" dirty="0"/>
          </a:p>
          <a:p>
            <a:pPr algn="just" fontAlgn="auto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600" dirty="0" smtClean="0"/>
              <a:t>Показатели </a:t>
            </a:r>
            <a:r>
              <a:rPr lang="ru-RU" sz="1600" dirty="0" err="1"/>
              <a:t>эхогенности</a:t>
            </a:r>
            <a:r>
              <a:rPr lang="ru-RU" sz="1600" dirty="0"/>
              <a:t> эпидермиса в контрольной группе  не </a:t>
            </a:r>
            <a:r>
              <a:rPr lang="ru-RU" sz="1600" dirty="0" smtClean="0"/>
              <a:t>изменились, </a:t>
            </a:r>
            <a:r>
              <a:rPr lang="ru-RU" sz="1600" dirty="0"/>
              <a:t>четкость </a:t>
            </a:r>
            <a:r>
              <a:rPr lang="ru-RU" sz="1600" dirty="0" err="1"/>
              <a:t>дермоэпидермального</a:t>
            </a:r>
            <a:r>
              <a:rPr lang="ru-RU" sz="1600" dirty="0"/>
              <a:t> соединения  осталось </a:t>
            </a:r>
            <a:r>
              <a:rPr lang="ru-RU" sz="1600" dirty="0" smtClean="0"/>
              <a:t>прежней.</a:t>
            </a:r>
            <a:endParaRPr lang="ru-RU" sz="1600" dirty="0"/>
          </a:p>
        </p:txBody>
      </p:sp>
      <p:sp>
        <p:nvSpPr>
          <p:cNvPr id="83971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6C593B-8537-498F-91AF-F704A941EF0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>
              <a:cs typeface="Arial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1575" y="2008188"/>
            <a:ext cx="2946400" cy="311626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83973" name="TextBox 3"/>
          <p:cNvSpPr txBox="1">
            <a:spLocks noChangeArrowheads="1"/>
          </p:cNvSpPr>
          <p:nvPr/>
        </p:nvSpPr>
        <p:spPr bwMode="auto">
          <a:xfrm>
            <a:off x="1543050" y="5370513"/>
            <a:ext cx="2203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Сканограмма кожи</a:t>
            </a:r>
          </a:p>
        </p:txBody>
      </p:sp>
      <p:pic>
        <p:nvPicPr>
          <p:cNvPr id="83974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n w="11430"/>
              </a:rPr>
              <a:t>Клиника кожных и венерических болезней им. В. А. Рахманова </a:t>
            </a:r>
            <a:br>
              <a:rPr lang="ru-RU" sz="2000" dirty="0">
                <a:ln w="11430"/>
              </a:rPr>
            </a:br>
            <a:r>
              <a:rPr lang="ru-RU" sz="2000" dirty="0">
                <a:ln w="11430"/>
              </a:rPr>
              <a:t>первого МГМУ им И.М. Сеченова</a:t>
            </a:r>
            <a:endParaRPr lang="ru-RU" sz="2000" dirty="0"/>
          </a:p>
        </p:txBody>
      </p:sp>
      <p:sp>
        <p:nvSpPr>
          <p:cNvPr id="84994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D52474-4F33-4247-A801-91B97186DF6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>
              <a:cs typeface="Arial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35050" y="1966913"/>
            <a:ext cx="10093325" cy="3748087"/>
          </a:xfrm>
        </p:spPr>
        <p:txBody>
          <a:bodyPr>
            <a:normAutofit lnSpcReduction="10000"/>
          </a:bodyPr>
          <a:lstStyle/>
          <a:p>
            <a:pPr marL="0" indent="0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dirty="0" smtClean="0"/>
              <a:t>Заключение</a:t>
            </a:r>
          </a:p>
          <a:p>
            <a:pPr fontAlgn="auto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b="1" dirty="0" smtClean="0"/>
              <a:t>Применение «RCS</a:t>
            </a:r>
            <a:r>
              <a:rPr lang="ru-RU" b="1" dirty="0"/>
              <a:t>» </a:t>
            </a:r>
            <a:r>
              <a:rPr lang="ru-RU" b="1" dirty="0" smtClean="0"/>
              <a:t>«</a:t>
            </a:r>
            <a:r>
              <a:rPr lang="ru-RU" b="1" dirty="0" err="1" smtClean="0"/>
              <a:t>anti-atopy</a:t>
            </a:r>
            <a:r>
              <a:rPr lang="ru-RU" b="1" dirty="0" smtClean="0"/>
              <a:t>» </a:t>
            </a:r>
            <a:r>
              <a:rPr lang="ru-RU" dirty="0" smtClean="0"/>
              <a:t>комплексной терапии является </a:t>
            </a:r>
            <a:r>
              <a:rPr lang="ru-RU" dirty="0"/>
              <a:t>эффективным, быстро и стойко устраняя клинические симптомы </a:t>
            </a:r>
            <a:r>
              <a:rPr lang="ru-RU" dirty="0" err="1"/>
              <a:t>атопического</a:t>
            </a:r>
            <a:r>
              <a:rPr lang="ru-RU" dirty="0"/>
              <a:t> дерматита и идиопатического ксероза кожи </a:t>
            </a:r>
            <a:r>
              <a:rPr lang="ru-RU" dirty="0" smtClean="0"/>
              <a:t>и </a:t>
            </a:r>
            <a:r>
              <a:rPr lang="ru-RU" dirty="0"/>
              <a:t>способствует увеличению сроков ремиссии и повышению качества стандартного курса </a:t>
            </a:r>
            <a:r>
              <a:rPr lang="ru-RU" dirty="0" smtClean="0"/>
              <a:t>лечения.</a:t>
            </a:r>
            <a:br>
              <a:rPr lang="ru-RU" dirty="0" smtClean="0"/>
            </a:br>
            <a:endParaRPr lang="ru-RU" dirty="0" smtClean="0"/>
          </a:p>
          <a:p>
            <a:pPr fontAlgn="auto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dirty="0" smtClean="0"/>
              <a:t>Препараты </a:t>
            </a:r>
            <a:r>
              <a:rPr lang="ru-RU" b="1" dirty="0"/>
              <a:t>«</a:t>
            </a:r>
            <a:r>
              <a:rPr lang="en-US" b="1" dirty="0"/>
              <a:t>RCS</a:t>
            </a:r>
            <a:r>
              <a:rPr lang="ru-RU" b="1" dirty="0"/>
              <a:t>»</a:t>
            </a:r>
            <a:r>
              <a:rPr lang="ru-RU" dirty="0"/>
              <a:t> </a:t>
            </a:r>
            <a:r>
              <a:rPr lang="ru-RU" b="1" dirty="0" smtClean="0"/>
              <a:t>«</a:t>
            </a:r>
            <a:r>
              <a:rPr lang="ru-RU" b="1" dirty="0" err="1" smtClean="0"/>
              <a:t>anti-atopy</a:t>
            </a:r>
            <a:r>
              <a:rPr lang="ru-RU" b="1" dirty="0"/>
              <a:t>» </a:t>
            </a:r>
            <a:r>
              <a:rPr lang="ru-RU" dirty="0"/>
              <a:t>продемонстрировали </a:t>
            </a:r>
            <a:r>
              <a:rPr lang="ru-RU" dirty="0" smtClean="0"/>
              <a:t> </a:t>
            </a:r>
            <a:r>
              <a:rPr lang="ru-RU" dirty="0"/>
              <a:t>безопасность </a:t>
            </a:r>
            <a:r>
              <a:rPr lang="ru-RU" dirty="0" smtClean="0"/>
              <a:t>что </a:t>
            </a:r>
            <a:r>
              <a:rPr lang="ru-RU" dirty="0"/>
              <a:t>подтверждено отсутствием каких-либо нежелательных явлений </a:t>
            </a:r>
            <a:r>
              <a:rPr lang="ru-RU" dirty="0" smtClean="0"/>
              <a:t>у </a:t>
            </a:r>
            <a:r>
              <a:rPr lang="ru-RU" dirty="0"/>
              <a:t>пациентов с </a:t>
            </a:r>
            <a:r>
              <a:rPr lang="ru-RU" dirty="0" err="1"/>
              <a:t>атопическим</a:t>
            </a:r>
            <a:r>
              <a:rPr lang="ru-RU" dirty="0"/>
              <a:t> дерматитом и </a:t>
            </a:r>
            <a:r>
              <a:rPr lang="ru-RU" dirty="0" err="1"/>
              <a:t>идиопатическм</a:t>
            </a:r>
            <a:r>
              <a:rPr lang="ru-RU" dirty="0"/>
              <a:t> ксерозом кожи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4996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870325" y="188913"/>
            <a:ext cx="5106988" cy="1492250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</a:rPr>
              <a:t>«</a:t>
            </a:r>
            <a:r>
              <a:rPr lang="en-US" sz="4000" b="1" dirty="0">
                <a:solidFill>
                  <a:schemeClr val="tx1"/>
                </a:solidFill>
              </a:rPr>
              <a:t>RCS</a:t>
            </a:r>
            <a:r>
              <a:rPr lang="ru-RU" sz="4000" b="1" dirty="0">
                <a:solidFill>
                  <a:schemeClr val="tx1"/>
                </a:solidFill>
              </a:rPr>
              <a:t>» </a:t>
            </a:r>
            <a:r>
              <a:rPr lang="en-US" sz="4000" b="1" dirty="0" smtClean="0">
                <a:solidFill>
                  <a:schemeClr val="tx1"/>
                </a:solidFill>
              </a:rPr>
              <a:t>snow skin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4086225" y="2044700"/>
            <a:ext cx="4243388" cy="2417763"/>
          </a:xfrm>
        </p:spPr>
        <p:txBody>
          <a:bodyPr/>
          <a:lstStyle/>
          <a:p>
            <a:pPr algn="ctr" fontAlgn="auto">
              <a:lnSpc>
                <a:spcPct val="170000"/>
              </a:lnSpc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dirty="0" smtClean="0"/>
              <a:t>Препятствуют синтезу меланина в коже и способствуют </a:t>
            </a:r>
            <a:br>
              <a:rPr lang="ru-RU" sz="2000" dirty="0" smtClean="0"/>
            </a:br>
            <a:r>
              <a:rPr lang="ru-RU" sz="2000" dirty="0" smtClean="0"/>
              <a:t>её обновлению. </a:t>
            </a:r>
          </a:p>
          <a:p>
            <a:pPr fontAlgn="auto">
              <a:buFont typeface="Arial" pitchFamily="34" charset="0"/>
              <a:buNone/>
              <a:defRPr/>
            </a:pPr>
            <a:endParaRPr lang="ru-RU" sz="1800" dirty="0"/>
          </a:p>
        </p:txBody>
      </p:sp>
      <p:pic>
        <p:nvPicPr>
          <p:cNvPr id="86019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42263" y="831850"/>
            <a:ext cx="3368675" cy="4879975"/>
          </a:xfrm>
        </p:spPr>
      </p:pic>
      <p:pic>
        <p:nvPicPr>
          <p:cNvPr id="86021" name="Рисунок 3"/>
          <p:cNvPicPr>
            <a:picLocks noChangeAspect="1"/>
          </p:cNvPicPr>
          <p:nvPr/>
        </p:nvPicPr>
        <p:blipFill>
          <a:blip r:embed="rId4"/>
          <a:srcRect l="9486"/>
          <a:stretch>
            <a:fillRect/>
          </a:stretch>
        </p:blipFill>
        <p:spPr bwMode="auto">
          <a:xfrm>
            <a:off x="349250" y="927100"/>
            <a:ext cx="32988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65200" y="17463"/>
            <a:ext cx="5106988" cy="1547812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en-US" sz="2000" b="1" dirty="0" smtClean="0">
                <a:solidFill>
                  <a:schemeClr val="tx1"/>
                </a:solidFill>
              </a:rPr>
              <a:t>RCS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КРЕМ ОТБЕЛИВАЮЩИЙ ДНЕВНОЙ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857250" y="1306513"/>
            <a:ext cx="6122988" cy="3851275"/>
          </a:xfrm>
        </p:spPr>
        <p:txBody>
          <a:bodyPr>
            <a:noAutofit/>
          </a:bodyPr>
          <a:lstStyle/>
          <a:p>
            <a:pPr algn="just" fontAlgn="auto">
              <a:lnSpc>
                <a:spcPct val="130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600" b="1" dirty="0" smtClean="0"/>
              <a:t>Назначение: </a:t>
            </a:r>
            <a:r>
              <a:rPr lang="ru-RU" sz="1600" dirty="0" smtClean="0"/>
              <a:t>Предназначен </a:t>
            </a:r>
            <a:r>
              <a:rPr lang="ru-RU" sz="1600" dirty="0"/>
              <a:t>для ежедневного косметического ухода за кожей подверженной </a:t>
            </a:r>
            <a:r>
              <a:rPr lang="ru-RU" sz="1600" dirty="0" smtClean="0"/>
              <a:t>гиперпигментации. Активные </a:t>
            </a:r>
            <a:r>
              <a:rPr lang="ru-RU" sz="1600" dirty="0"/>
              <a:t>компоненты* обладают синергетическим действием, эффективно и бережно осветляют кожу, увлажняют, восстанавливают и поддерживают естественные защитные функции кожи.</a:t>
            </a:r>
          </a:p>
          <a:p>
            <a:pPr algn="just" fontAlgn="auto">
              <a:lnSpc>
                <a:spcPct val="130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600" b="1" dirty="0"/>
              <a:t>Способ применения:</a:t>
            </a:r>
            <a:r>
              <a:rPr lang="en-US" sz="1600" b="1" dirty="0"/>
              <a:t> </a:t>
            </a:r>
            <a:r>
              <a:rPr lang="ru-RU" sz="1600" dirty="0"/>
              <a:t>Утром небольшое количество крема тонким слоем нанести на кожу лица/тела.  Не наносить на веки и кожу вокруг </a:t>
            </a:r>
            <a:r>
              <a:rPr lang="ru-RU" sz="1600" dirty="0" smtClean="0"/>
              <a:t>глаз! Для </a:t>
            </a:r>
            <a:r>
              <a:rPr lang="ru-RU" sz="1600" dirty="0"/>
              <a:t>ночного ухода за кожей используйте крем «</a:t>
            </a:r>
            <a:r>
              <a:rPr lang="en-US" sz="1600" dirty="0"/>
              <a:t>RCS</a:t>
            </a:r>
            <a:r>
              <a:rPr lang="ru-RU" sz="1600" dirty="0"/>
              <a:t>» отбеливающий ночной.</a:t>
            </a:r>
            <a:br>
              <a:rPr lang="ru-RU" sz="1600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Активные компоненты:</a:t>
            </a:r>
            <a:r>
              <a:rPr lang="ru-RU" sz="1600" dirty="0" smtClean="0"/>
              <a:t>* </a:t>
            </a:r>
            <a:r>
              <a:rPr lang="ru-RU" sz="1600" dirty="0" err="1"/>
              <a:t>никотинамид</a:t>
            </a:r>
            <a:r>
              <a:rPr lang="ru-RU" sz="1600" dirty="0"/>
              <a:t>/витамин РР, </a:t>
            </a:r>
            <a:r>
              <a:rPr lang="ru-RU" sz="1600" dirty="0" err="1"/>
              <a:t>Arbutin</a:t>
            </a:r>
            <a:r>
              <a:rPr lang="ru-RU" sz="1600" dirty="0"/>
              <a:t>, </a:t>
            </a:r>
            <a:r>
              <a:rPr lang="ru-RU" sz="1600" dirty="0" err="1"/>
              <a:t>Acetyl</a:t>
            </a:r>
            <a:r>
              <a:rPr lang="ru-RU" sz="1600" dirty="0"/>
              <a:t> </a:t>
            </a:r>
            <a:r>
              <a:rPr lang="ru-RU" sz="1600" dirty="0" err="1" smtClean="0"/>
              <a:t>Glucosamine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7043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32700" y="877888"/>
            <a:ext cx="3368675" cy="4989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173663" y="209550"/>
            <a:ext cx="5106987" cy="1011238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en-US" sz="2000" b="1" dirty="0" smtClean="0">
                <a:solidFill>
                  <a:schemeClr val="tx1"/>
                </a:solidFill>
              </a:rPr>
              <a:t>RCS</a:t>
            </a:r>
            <a:r>
              <a:rPr lang="ru-RU" sz="2000" b="1" dirty="0" smtClean="0">
                <a:solidFill>
                  <a:schemeClr val="tx1"/>
                </a:solidFill>
              </a:rPr>
              <a:t>» </a:t>
            </a:r>
            <a:r>
              <a:rPr lang="ru-RU" sz="1600" b="1" dirty="0" smtClean="0">
                <a:solidFill>
                  <a:schemeClr val="tx1"/>
                </a:solidFill>
              </a:rPr>
              <a:t>ОТБЕЛИВАЮЩИЙ НОЧНОЙ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5099050" y="1144588"/>
            <a:ext cx="5856288" cy="4797425"/>
          </a:xfrm>
        </p:spPr>
        <p:txBody>
          <a:bodyPr>
            <a:noAutofit/>
          </a:bodyPr>
          <a:lstStyle/>
          <a:p>
            <a:pPr algn="just" fontAlgn="auto">
              <a:lnSpc>
                <a:spcPct val="130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b="1" dirty="0" smtClean="0"/>
              <a:t>Назначение</a:t>
            </a:r>
            <a:r>
              <a:rPr lang="ru-RU" dirty="0" smtClean="0"/>
              <a:t>: Предназначен для вечернего/ночного </a:t>
            </a:r>
            <a:r>
              <a:rPr lang="ru-RU" dirty="0"/>
              <a:t>косметического ухода за кожей, подверженной </a:t>
            </a:r>
            <a:r>
              <a:rPr lang="ru-RU" dirty="0" smtClean="0"/>
              <a:t>гиперпигментации. Модифицированная </a:t>
            </a:r>
            <a:r>
              <a:rPr lang="ru-RU" dirty="0"/>
              <a:t>форма Витамина С</a:t>
            </a:r>
            <a:r>
              <a:rPr lang="ru-RU" dirty="0" smtClean="0"/>
              <a:t>:	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/>
              <a:t>глубоко проникает в </a:t>
            </a:r>
            <a:r>
              <a:rPr lang="ru-RU" dirty="0" smtClean="0"/>
              <a:t>кожу - </a:t>
            </a:r>
            <a:r>
              <a:rPr lang="ru-RU" dirty="0"/>
              <a:t>ингибирует активность </a:t>
            </a:r>
            <a:r>
              <a:rPr lang="ru-RU" dirty="0" err="1"/>
              <a:t>тирозиназы</a:t>
            </a:r>
            <a:r>
              <a:rPr lang="ru-RU" dirty="0"/>
              <a:t>, подавляя синтез </a:t>
            </a:r>
            <a:r>
              <a:rPr lang="ru-RU" dirty="0" smtClean="0"/>
              <a:t>меланина - </a:t>
            </a:r>
            <a:r>
              <a:rPr lang="ru-RU" dirty="0"/>
              <a:t>стимулирует выработку </a:t>
            </a:r>
            <a:r>
              <a:rPr lang="ru-RU" dirty="0" smtClean="0"/>
              <a:t>коллагена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/>
              <a:t>обладает антиоксидантными свойствами</a:t>
            </a:r>
          </a:p>
          <a:p>
            <a:pPr algn="just" fontAlgn="auto">
              <a:lnSpc>
                <a:spcPct val="130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dirty="0"/>
              <a:t>Витамин РР и молочная кислота эффективно увлажняют, способствуют осветлению и обновлению кожи</a:t>
            </a:r>
            <a:r>
              <a:rPr lang="ru-RU" dirty="0" smtClean="0"/>
              <a:t>.	 </a:t>
            </a:r>
            <a:br>
              <a:rPr lang="ru-RU" dirty="0" smtClean="0"/>
            </a:br>
            <a:endParaRPr lang="ru-RU" dirty="0" smtClean="0"/>
          </a:p>
          <a:p>
            <a:pPr algn="just" fontAlgn="auto">
              <a:lnSpc>
                <a:spcPct val="130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b="1" dirty="0" smtClean="0"/>
              <a:t>Способ </a:t>
            </a:r>
            <a:r>
              <a:rPr lang="ru-RU" b="1" dirty="0"/>
              <a:t>применения</a:t>
            </a:r>
            <a:r>
              <a:rPr lang="ru-RU" b="1" dirty="0" smtClean="0"/>
              <a:t>: </a:t>
            </a:r>
            <a:r>
              <a:rPr lang="ru-RU" dirty="0"/>
              <a:t>Вечером небольшое количество крема тонким слоем нанести на кожу лица/тела. Не наносить на веки и кожу вокруг глаз! </a:t>
            </a:r>
            <a:r>
              <a:rPr lang="ru-RU" dirty="0" smtClean="0"/>
              <a:t>Для </a:t>
            </a:r>
            <a:r>
              <a:rPr lang="ru-RU" dirty="0"/>
              <a:t>наилучшего эффекта используйте в сочетании с кремом «</a:t>
            </a:r>
            <a:r>
              <a:rPr lang="en-US" dirty="0"/>
              <a:t>RCS</a:t>
            </a:r>
            <a:r>
              <a:rPr lang="ru-RU" dirty="0"/>
              <a:t>» отбеливающий дневной.</a:t>
            </a:r>
            <a:br>
              <a:rPr lang="ru-RU" dirty="0"/>
            </a:br>
            <a:r>
              <a:rPr lang="ru-RU" b="1" dirty="0" smtClean="0"/>
              <a:t>Активные компоненты </a:t>
            </a:r>
            <a:r>
              <a:rPr lang="ru-RU" sz="1200" dirty="0"/>
              <a:t>3-О-</a:t>
            </a:r>
            <a:r>
              <a:rPr lang="en-US" sz="1200" dirty="0"/>
              <a:t>Ethyl Ascorbic Acid</a:t>
            </a:r>
            <a:r>
              <a:rPr lang="ru-RU" sz="1200" dirty="0"/>
              <a:t>, </a:t>
            </a:r>
            <a:r>
              <a:rPr lang="ru-RU" sz="1200" dirty="0" err="1"/>
              <a:t>никотинамид</a:t>
            </a:r>
            <a:r>
              <a:rPr lang="ru-RU" sz="1200" dirty="0"/>
              <a:t>/витамин РР, молочная кислота</a:t>
            </a:r>
            <a:r>
              <a:rPr lang="ru-RU" sz="1200" dirty="0" smtClean="0"/>
              <a:t>.</a:t>
            </a:r>
            <a:endParaRPr lang="ru-RU" sz="1200" b="1" dirty="0" smtClean="0"/>
          </a:p>
          <a:p>
            <a:pPr algn="just" fontAlgn="auto">
              <a:lnSpc>
                <a:spcPct val="130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806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513" y="835025"/>
            <a:ext cx="3944937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b="6110"/>
          <a:stretch>
            <a:fillRect/>
          </a:stretch>
        </p:blipFill>
        <p:spPr bwMode="auto">
          <a:xfrm>
            <a:off x="1060450" y="355600"/>
            <a:ext cx="3084513" cy="5745163"/>
          </a:xfr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789613" y="206375"/>
            <a:ext cx="5106987" cy="2024063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</a:rPr>
              <a:t>«</a:t>
            </a:r>
            <a:r>
              <a:rPr lang="en-US" sz="4000" b="1" dirty="0">
                <a:solidFill>
                  <a:schemeClr val="tx1"/>
                </a:solidFill>
              </a:rPr>
              <a:t>RCS</a:t>
            </a:r>
            <a:r>
              <a:rPr lang="ru-RU" sz="4000" b="1" dirty="0">
                <a:solidFill>
                  <a:schemeClr val="tx1"/>
                </a:solidFill>
              </a:rPr>
              <a:t>» </a:t>
            </a:r>
            <a:r>
              <a:rPr lang="en-US" sz="4000" b="1" dirty="0">
                <a:solidFill>
                  <a:schemeClr val="tx1"/>
                </a:solidFill>
              </a:rPr>
              <a:t>B</a:t>
            </a:r>
            <a:r>
              <a:rPr lang="en-US" sz="4000" b="1" dirty="0" smtClean="0">
                <a:solidFill>
                  <a:schemeClr val="tx1"/>
                </a:solidFill>
              </a:rPr>
              <a:t>ikini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5661025" y="2198688"/>
            <a:ext cx="5311775" cy="3367087"/>
          </a:xfrm>
        </p:spPr>
        <p:txBody>
          <a:bodyPr/>
          <a:lstStyle/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sz="1800" dirty="0"/>
              <a:t>С</a:t>
            </a:r>
            <a:r>
              <a:rPr lang="ru-RU" sz="1800" dirty="0" smtClean="0"/>
              <a:t>озданы </a:t>
            </a:r>
            <a:r>
              <a:rPr lang="ru-RU" sz="1800" dirty="0"/>
              <a:t>специально для нежной и чувствительной кожи интимной области. </a:t>
            </a:r>
            <a:br>
              <a:rPr lang="ru-RU" sz="1800" dirty="0"/>
            </a:br>
            <a:endParaRPr lang="ru-RU" sz="1800" dirty="0" smtClean="0"/>
          </a:p>
          <a:p>
            <a:pPr algn="just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sz="1800" dirty="0" smtClean="0"/>
              <a:t>Эта </a:t>
            </a:r>
            <a:r>
              <a:rPr lang="ru-RU" sz="1800" dirty="0"/>
              <a:t>деликатная косметика обеспечивает правильный с точки зрения медицины косметических уход и способствует сохранению интимного здоровья. </a:t>
            </a:r>
          </a:p>
        </p:txBody>
      </p:sp>
      <p:pic>
        <p:nvPicPr>
          <p:cNvPr id="90116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6470650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FD6313-7D1C-4DED-84E1-EFDC149059B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/>
              <a:t>Действие активных </a:t>
            </a:r>
            <a:r>
              <a:rPr lang="ru-RU" sz="2700" dirty="0" smtClean="0"/>
              <a:t>ингредиентов</a:t>
            </a:r>
            <a:br>
              <a:rPr lang="ru-RU" sz="2700" dirty="0" smtClean="0"/>
            </a:br>
            <a:r>
              <a:rPr lang="ru-RU" sz="1100" dirty="0" smtClean="0"/>
              <a:t>«</a:t>
            </a:r>
            <a:r>
              <a:rPr lang="ru-RU" sz="1100" dirty="0"/>
              <a:t>RCS» КРЕМ-актив для жирной и проблемной кожи лица, </a:t>
            </a:r>
            <a:r>
              <a:rPr lang="ru-RU" sz="1100" dirty="0" smtClean="0"/>
              <a:t>Склонной </a:t>
            </a:r>
            <a:r>
              <a:rPr lang="ru-RU" sz="1100" dirty="0"/>
              <a:t>к </a:t>
            </a:r>
            <a:r>
              <a:rPr lang="ru-RU" sz="1100" dirty="0" err="1" smtClean="0"/>
              <a:t>акне</a:t>
            </a: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4675" y="1427163"/>
          <a:ext cx="11139488" cy="4214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837"/>
                <a:gridCol w="1376413"/>
                <a:gridCol w="1463040"/>
                <a:gridCol w="1251284"/>
                <a:gridCol w="1203159"/>
                <a:gridCol w="1511167"/>
                <a:gridCol w="1347536"/>
                <a:gridCol w="1337620"/>
              </a:tblGrid>
              <a:tr h="1116280">
                <a:tc>
                  <a:txBody>
                    <a:bodyPr/>
                    <a:lstStyle/>
                    <a:p>
                      <a:pPr algn="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  <a:t>Активный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ингредиент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Сиптомы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  <a:t> заболевания</a:t>
                      </a: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Специальные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эмоленты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  <a:t>(2 компонента)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Гликолевая </a:t>
                      </a:r>
                      <a:b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кислота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Сера медицинская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Цитрат </a:t>
                      </a:r>
                      <a:b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серебра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  <a:t>асло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чайного дерева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Антиоксидант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</a:rPr>
                        <a:t>Гиалуронат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 натрия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77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Гиперсекреция </a:t>
                      </a:r>
                      <a:b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себума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77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Фоликулярный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 гиперкератоз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074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Бактерии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581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Воспаление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77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Риск развития пост-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акне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1572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5413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73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23CBD1-F26E-4A45-8D76-29637FB662C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11626" r="12871" b="15424"/>
          <a:stretch>
            <a:fillRect/>
          </a:stretch>
        </p:blipFill>
        <p:spPr bwMode="auto">
          <a:xfrm>
            <a:off x="679450" y="1041400"/>
            <a:ext cx="2501900" cy="4205288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37075" y="236538"/>
            <a:ext cx="6189663" cy="1008062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«</a:t>
            </a:r>
            <a:r>
              <a:rPr lang="en-US" sz="1600" b="1" dirty="0" smtClean="0">
                <a:solidFill>
                  <a:schemeClr val="tx1"/>
                </a:solidFill>
              </a:rPr>
              <a:t>RCS</a:t>
            </a:r>
            <a:r>
              <a:rPr lang="ru-RU" sz="1600" b="1" dirty="0" smtClean="0">
                <a:solidFill>
                  <a:schemeClr val="tx1"/>
                </a:solidFill>
              </a:rPr>
              <a:t>» КРЕМ-УХОД ИНТИМНЫЙ С ДЕОЗОДОРИРУЮЩИМ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ЭФФЕКТОМ ДЛЯ КОЖИ ЗОНЫ БИКИНИ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984625" y="1211263"/>
            <a:ext cx="7764463" cy="5260975"/>
          </a:xfrm>
        </p:spPr>
        <p:txBody>
          <a:bodyPr>
            <a:normAutofit fontScale="92500" lnSpcReduction="10000"/>
          </a:bodyPr>
          <a:lstStyle/>
          <a:p>
            <a:pPr algn="just" fontAlgn="ctr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500" b="1" dirty="0" smtClean="0"/>
              <a:t>Назначение</a:t>
            </a:r>
            <a:r>
              <a:rPr lang="ru-RU" sz="1500" dirty="0" smtClean="0"/>
              <a:t>: </a:t>
            </a:r>
            <a:r>
              <a:rPr lang="ru-RU" dirty="0" smtClean="0"/>
              <a:t>профилактика </a:t>
            </a:r>
            <a:r>
              <a:rPr lang="ru-RU" dirty="0"/>
              <a:t>раздражений, воспалений и неприятного запаха в зоне бикини.</a:t>
            </a:r>
          </a:p>
          <a:p>
            <a:pPr algn="just" fontAlgn="ctr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dirty="0" smtClean="0"/>
              <a:t>Физиологический рН (5 - 5,5) крема и комплекс специальных активов регулируют соотношение микрофлоры на поверхности кожи, поддерживают естественные защитные механизмы, благодаря чему предупреждают развитие грибковой и бактериальной инфекции. Сохранение правильного баланса микрофлоры обеспечивает эффективную и безопасную профилактику возникновения неприятного запаха пота. При этом поры остаются открытыми, кожа «дышит». Специальный компонент растительного происхождения адсорбирует излишнюю влагу с поверхности кожи. Д-</a:t>
            </a:r>
            <a:r>
              <a:rPr lang="ru-RU" dirty="0" err="1" smtClean="0"/>
              <a:t>пантенол</a:t>
            </a:r>
            <a:r>
              <a:rPr lang="ru-RU" dirty="0" smtClean="0"/>
              <a:t> и </a:t>
            </a:r>
            <a:r>
              <a:rPr lang="ru-RU" dirty="0" err="1" smtClean="0"/>
              <a:t>аллантоин</a:t>
            </a:r>
            <a:r>
              <a:rPr lang="ru-RU" dirty="0" smtClean="0"/>
              <a:t> успокаивают </a:t>
            </a:r>
            <a:r>
              <a:rPr lang="ru-RU" dirty="0" err="1" smtClean="0"/>
              <a:t>кожу.Крем</a:t>
            </a:r>
            <a:r>
              <a:rPr lang="ru-RU" dirty="0" smtClean="0"/>
              <a:t> образует тончайшую шелковистую плёнку, что дополнительно защищает кожу от раздражения.	</a:t>
            </a:r>
            <a:br>
              <a:rPr lang="ru-RU" dirty="0" smtClean="0"/>
            </a:br>
            <a:endParaRPr lang="ru-RU" dirty="0"/>
          </a:p>
          <a:p>
            <a:pPr algn="just" fontAlgn="ctr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500" b="1" dirty="0" smtClean="0"/>
              <a:t>Способ применения: </a:t>
            </a:r>
            <a:r>
              <a:rPr lang="ru-RU" sz="1500" dirty="0" smtClean="0"/>
              <a:t>наносить тонким слоем на паховую область и внутреннюю поверхность бёдер ежедневно после гигиенических процедур и при необходимости. Внимание! только для наружного применения на коже! Не применять на/во влагалище и внутреннюю поверхность половых губ!	</a:t>
            </a:r>
            <a:br>
              <a:rPr lang="ru-RU" sz="1500" dirty="0" smtClean="0"/>
            </a:br>
            <a:endParaRPr lang="ru-RU" sz="1500" dirty="0" smtClean="0"/>
          </a:p>
          <a:p>
            <a:pPr algn="just" fontAlgn="auto">
              <a:lnSpc>
                <a:spcPct val="140000"/>
              </a:lnSpc>
              <a:buFont typeface="Arial" pitchFamily="34" charset="0"/>
              <a:buNone/>
              <a:defRPr/>
            </a:pPr>
            <a:r>
              <a:rPr lang="ru-RU" sz="1500" b="1" dirty="0" smtClean="0"/>
              <a:t>Активные </a:t>
            </a:r>
            <a:r>
              <a:rPr lang="ru-RU" sz="1500" b="1" dirty="0"/>
              <a:t>ингредиенты</a:t>
            </a:r>
            <a:r>
              <a:rPr lang="ru-RU" sz="1500" b="1" dirty="0" smtClean="0"/>
              <a:t>: </a:t>
            </a:r>
            <a:r>
              <a:rPr lang="en-US" sz="1300" dirty="0"/>
              <a:t>Vari Stan </a:t>
            </a:r>
            <a:r>
              <a:rPr lang="ru-RU" sz="1300" dirty="0"/>
              <a:t>(</a:t>
            </a:r>
            <a:r>
              <a:rPr lang="ru-RU" sz="1300" dirty="0" err="1"/>
              <a:t>Propanediol</a:t>
            </a:r>
            <a:r>
              <a:rPr lang="ru-RU" sz="1300" dirty="0"/>
              <a:t>, </a:t>
            </a:r>
            <a:r>
              <a:rPr lang="ru-RU" sz="1300" dirty="0" err="1"/>
              <a:t>Garcinia</a:t>
            </a:r>
            <a:r>
              <a:rPr lang="ru-RU" sz="1300" dirty="0"/>
              <a:t> </a:t>
            </a:r>
            <a:r>
              <a:rPr lang="ru-RU" sz="1300" dirty="0" err="1"/>
              <a:t>Mangostana</a:t>
            </a:r>
            <a:r>
              <a:rPr lang="ru-RU" sz="1300" dirty="0"/>
              <a:t> </a:t>
            </a:r>
            <a:r>
              <a:rPr lang="ru-RU" sz="1300" dirty="0" err="1"/>
              <a:t>Peel</a:t>
            </a:r>
            <a:r>
              <a:rPr lang="ru-RU" sz="1300" dirty="0"/>
              <a:t> </a:t>
            </a:r>
            <a:r>
              <a:rPr lang="ru-RU" sz="1300" dirty="0" err="1"/>
              <a:t>Extract</a:t>
            </a:r>
            <a:r>
              <a:rPr lang="ru-RU" sz="1300" dirty="0"/>
              <a:t>), </a:t>
            </a:r>
            <a:r>
              <a:rPr lang="ru-RU" sz="1300" dirty="0" err="1"/>
              <a:t>Biolin</a:t>
            </a:r>
            <a:r>
              <a:rPr lang="ru-RU" sz="1300" dirty="0"/>
              <a:t> (</a:t>
            </a:r>
            <a:r>
              <a:rPr lang="ru-RU" sz="1300" dirty="0" err="1"/>
              <a:t>Inulin</a:t>
            </a:r>
            <a:r>
              <a:rPr lang="ru-RU" sz="1300" dirty="0"/>
              <a:t>, </a:t>
            </a:r>
            <a:r>
              <a:rPr lang="ru-RU" sz="1300" dirty="0" err="1"/>
              <a:t>Alpha-glucan</a:t>
            </a:r>
            <a:r>
              <a:rPr lang="ru-RU" sz="1300" dirty="0"/>
              <a:t> </a:t>
            </a:r>
            <a:r>
              <a:rPr lang="ru-RU" sz="1300" dirty="0" err="1"/>
              <a:t>oligosaccharide</a:t>
            </a:r>
            <a:r>
              <a:rPr lang="ru-RU" sz="1300" dirty="0"/>
              <a:t>), Д-</a:t>
            </a:r>
            <a:r>
              <a:rPr lang="ru-RU" sz="1300" dirty="0" err="1"/>
              <a:t>пантенол</a:t>
            </a:r>
            <a:r>
              <a:rPr lang="ru-RU" sz="1300" dirty="0"/>
              <a:t>, Dry </a:t>
            </a:r>
            <a:r>
              <a:rPr lang="ru-RU" sz="1300" dirty="0" err="1"/>
              <a:t>Flo</a:t>
            </a:r>
            <a:r>
              <a:rPr lang="ru-RU" sz="1300" dirty="0"/>
              <a:t> (Aluminum </a:t>
            </a:r>
            <a:r>
              <a:rPr lang="ru-RU" sz="1300" dirty="0" err="1"/>
              <a:t>Starch</a:t>
            </a:r>
            <a:r>
              <a:rPr lang="ru-RU" sz="1300" dirty="0"/>
              <a:t> </a:t>
            </a:r>
            <a:r>
              <a:rPr lang="ru-RU" sz="1300" dirty="0" err="1"/>
              <a:t>Octenylsuccinate</a:t>
            </a:r>
            <a:r>
              <a:rPr lang="ru-RU" sz="1300" dirty="0"/>
              <a:t>), </a:t>
            </a:r>
            <a:r>
              <a:rPr lang="ru-RU" sz="1300" dirty="0" err="1"/>
              <a:t>аллантоин</a:t>
            </a:r>
            <a:r>
              <a:rPr lang="ru-RU" sz="1300" dirty="0"/>
              <a:t>.</a:t>
            </a:r>
          </a:p>
        </p:txBody>
      </p:sp>
      <p:sp>
        <p:nvSpPr>
          <p:cNvPr id="91140" name="Прямоугольник 5"/>
          <p:cNvSpPr>
            <a:spLocks noChangeArrowheads="1"/>
          </p:cNvSpPr>
          <p:nvPr/>
        </p:nvSpPr>
        <p:spPr bwMode="auto">
          <a:xfrm>
            <a:off x="285750" y="5505450"/>
            <a:ext cx="3289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КРАСИТЕЛЕЙ, 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МИНЕРАЛЬНОГО МАСЛА</a:t>
            </a:r>
          </a:p>
        </p:txBody>
      </p:sp>
      <p:pic>
        <p:nvPicPr>
          <p:cNvPr id="91141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2238"/>
            <a:ext cx="54387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A35CE8-8488-4275-9130-507DA14AA0D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63" y="255588"/>
            <a:ext cx="10237787" cy="11033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Действие активных ингредиентов</a:t>
            </a:r>
            <a:br>
              <a:rPr lang="ru-RU" sz="2400" dirty="0" smtClean="0"/>
            </a:br>
            <a:r>
              <a:rPr lang="ru-RU" sz="900" dirty="0" smtClean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RCS</a:t>
            </a:r>
            <a:r>
              <a:rPr lang="ru-RU" sz="1000" dirty="0"/>
              <a:t>» Крем-уход интимный с </a:t>
            </a:r>
            <a:r>
              <a:rPr lang="ru-RU" sz="1000" dirty="0" err="1"/>
              <a:t>деозодорирующим</a:t>
            </a:r>
            <a:r>
              <a:rPr lang="ru-RU" sz="1000" dirty="0"/>
              <a:t> </a:t>
            </a:r>
            <a:r>
              <a:rPr lang="ru-RU" sz="1000" dirty="0" smtClean="0"/>
              <a:t>эффектом </a:t>
            </a:r>
            <a:r>
              <a:rPr lang="ru-RU" sz="1000" dirty="0"/>
              <a:t>для кожи зоны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бикини </a:t>
            </a:r>
            <a:endParaRPr lang="ru-RU" sz="2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93763" y="2068513"/>
          <a:ext cx="10117137" cy="3611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2063"/>
                <a:gridCol w="1290313"/>
                <a:gridCol w="1327759"/>
                <a:gridCol w="1337911"/>
                <a:gridCol w="1339405"/>
                <a:gridCol w="1178863"/>
                <a:gridCol w="1351463"/>
              </a:tblGrid>
              <a:tr h="1111347">
                <a:tc>
                  <a:txBody>
                    <a:bodyPr/>
                    <a:lstStyle/>
                    <a:p>
                      <a:pPr algn="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Активный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ингредиент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Симптомы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Экстракт гарцинии</a:t>
                      </a:r>
                      <a:endParaRPr lang="ru-RU" sz="1400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Инулин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Специальный</a:t>
                      </a:r>
                      <a:r>
                        <a:rPr lang="ru-RU" sz="1400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крахмал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Д-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пантенол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Аллантоин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Молочная кислота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7067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Запах пота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068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Риск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развития бактериальной и грибковой инфекции кожи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740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Опрелости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17740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Раздражение</a:t>
                      </a: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323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8588"/>
            <a:ext cx="54387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3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A6169C-6732-45B8-B546-93BE30F561C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6699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dirty="0"/>
              <a:t>«</a:t>
            </a:r>
            <a:r>
              <a:rPr lang="en-US" sz="1600" dirty="0"/>
              <a:t>RCS</a:t>
            </a:r>
            <a:r>
              <a:rPr lang="ru-RU" sz="1600" dirty="0"/>
              <a:t>» Крем-уход интимный с </a:t>
            </a:r>
            <a:r>
              <a:rPr lang="ru-RU" sz="1600" dirty="0" err="1"/>
              <a:t>деозодорирующим</a:t>
            </a:r>
            <a:r>
              <a:rPr lang="ru-RU" sz="1600" dirty="0"/>
              <a:t> эффектом для кожи зоны бикини </a:t>
            </a:r>
            <a:r>
              <a:rPr lang="en-US" sz="1600" dirty="0"/>
              <a:t> </a:t>
            </a:r>
            <a:r>
              <a:rPr lang="ru-RU" altLang="ru-RU" sz="1600" dirty="0"/>
              <a:t/>
            </a:r>
            <a:br>
              <a:rPr lang="ru-RU" altLang="ru-RU" sz="1600" dirty="0"/>
            </a:br>
            <a:r>
              <a:rPr lang="ru-RU" altLang="ru-RU" sz="1600" dirty="0"/>
              <a:t>Клинические исследования на доказательство эффективности активных </a:t>
            </a:r>
            <a:r>
              <a:rPr lang="ru-RU" altLang="ru-RU" sz="1600" dirty="0" smtClean="0"/>
              <a:t>компонентов</a:t>
            </a:r>
            <a:endParaRPr lang="ru-RU" alt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42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E1E7BE-F79D-4363-BF2A-B6EC6D77AADA}" type="slidenum">
              <a:rPr lang="ru-RU" altLang="ru-RU">
                <a:solidFill>
                  <a:schemeClr val="bg1"/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 altLang="ru-RU">
              <a:solidFill>
                <a:schemeClr val="bg1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Group 81"/>
          <p:cNvGraphicFramePr>
            <a:graphicFrameLocks/>
          </p:cNvGraphicFramePr>
          <p:nvPr/>
        </p:nvGraphicFramePr>
        <p:xfrm>
          <a:off x="711200" y="1389063"/>
          <a:ext cx="11093450" cy="4549775"/>
        </p:xfrm>
        <a:graphic>
          <a:graphicData uri="http://schemas.openxmlformats.org/drawingml/2006/table">
            <a:tbl>
              <a:tblPr/>
              <a:tblGrid>
                <a:gridCol w="2245757"/>
                <a:gridCol w="5908734"/>
                <a:gridCol w="1437625"/>
                <a:gridCol w="1500757"/>
              </a:tblGrid>
              <a:tr h="89161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Название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Основное действие 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в сравнении с каким веществом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34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Garcinia </a:t>
                      </a:r>
                      <a:r>
                        <a:rPr kumimoji="0" lang="en-US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Mangostana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Peel Extract (and) </a:t>
                      </a:r>
                      <a:r>
                        <a:rPr kumimoji="0" lang="en-US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Propanediol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Антибактериальные, дезодорирующие свойства, успокаивающий эффект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109139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Inulin (&gt;80%), Alpha-glucan oligosaccharide (&lt;20%)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 счет такой избирательной стимуляции роста в присутствии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пребиотика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дружественные бактерии могут восстанавливаться и расти быстрее, в то время как количество враждебных микроорганизмов сокращается. Это приводит к нормализации их соотношения и тем самым, к уменьшению проблем кожи.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mic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58629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Алюминиевая Соль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Октенилсукцината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(Крахмал)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Уникальный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гидрофобномодифицированный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натуральный полимер. абсорбируя влагу без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комкования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обеспечивает мягкое, сухое ощущение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Опыт применения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495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Молочная кислота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Увлажняет восстанавливает защитный барьер, обеспечивает требуемый рН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Опыт применения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49534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Алантоин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Регенерирующее, смягчающее, антиоксидантное, противовоспалительное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Опыт применения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49534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Д-</a:t>
                      </a:r>
                      <a:r>
                        <a:rPr kumimoji="0" lang="ru-RU" alt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Пантенол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Заживляющее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714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3336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93688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3619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36195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T="34301" marB="343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8716"/>
          <a:stretch>
            <a:fillRect/>
          </a:stretch>
        </p:blipFill>
        <p:spPr bwMode="auto">
          <a:xfrm>
            <a:off x="612775" y="1046163"/>
            <a:ext cx="3068638" cy="4494212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21175" y="171450"/>
            <a:ext cx="7151688" cy="1443038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en-US" sz="2000" b="1" dirty="0" smtClean="0">
                <a:solidFill>
                  <a:schemeClr val="tx1"/>
                </a:solidFill>
              </a:rPr>
              <a:t>RCS</a:t>
            </a:r>
            <a:r>
              <a:rPr lang="ru-RU" sz="2000" b="1" dirty="0" smtClean="0">
                <a:solidFill>
                  <a:schemeClr val="tx1"/>
                </a:solidFill>
              </a:rPr>
              <a:t>» </a:t>
            </a:r>
            <a:r>
              <a:rPr lang="ru-RU" b="1" dirty="0" smtClean="0">
                <a:solidFill>
                  <a:schemeClr val="tx1"/>
                </a:solidFill>
              </a:rPr>
              <a:t>ГЕЛЬ ДЛЯ ЕЖЕДНЕВНОЙ ИНТИМНОЙ ГИГИЕНЫ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321175" y="1358900"/>
            <a:ext cx="6592888" cy="4703763"/>
          </a:xfrm>
        </p:spPr>
        <p:txBody>
          <a:bodyPr>
            <a:noAutofit/>
          </a:bodyPr>
          <a:lstStyle/>
          <a:p>
            <a:pPr algn="just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b="1" dirty="0" smtClean="0"/>
              <a:t>Назначение</a:t>
            </a:r>
            <a:r>
              <a:rPr lang="ru-RU" dirty="0" smtClean="0"/>
              <a:t>: </a:t>
            </a:r>
            <a:r>
              <a:rPr lang="ru-RU" dirty="0"/>
              <a:t>п</a:t>
            </a:r>
            <a:r>
              <a:rPr lang="ru-RU" dirty="0" smtClean="0"/>
              <a:t>редназначен </a:t>
            </a:r>
            <a:r>
              <a:rPr lang="ru-RU" dirty="0"/>
              <a:t>для ежедневной интимной гигиены. </a:t>
            </a:r>
            <a:br>
              <a:rPr lang="ru-RU" dirty="0"/>
            </a:br>
            <a:r>
              <a:rPr lang="ru-RU" dirty="0" smtClean="0"/>
              <a:t>Подходит </a:t>
            </a:r>
            <a:r>
              <a:rPr lang="ru-RU" dirty="0"/>
              <a:t>для чувствительной </a:t>
            </a:r>
            <a:r>
              <a:rPr lang="ru-RU" dirty="0" smtClean="0"/>
              <a:t>кожи. </a:t>
            </a:r>
            <a:endParaRPr lang="ru-RU" dirty="0"/>
          </a:p>
          <a:p>
            <a:pPr algn="just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dirty="0"/>
              <a:t>С</a:t>
            </a:r>
            <a:r>
              <a:rPr lang="ru-RU" dirty="0" smtClean="0"/>
              <a:t>оздан </a:t>
            </a:r>
            <a:r>
              <a:rPr lang="ru-RU" dirty="0"/>
              <a:t>на основе комплекса безопасных пенообразующих веществ природного происхождения и ультрамягких очищающих компонентов. Кремовая пена создаёт приятные ощущения на коже и легко смывается, оставляя ощущение свежести и </a:t>
            </a:r>
            <a:r>
              <a:rPr lang="ru-RU" dirty="0" smtClean="0"/>
              <a:t>чистоты. Гель </a:t>
            </a:r>
            <a:r>
              <a:rPr lang="ru-RU" dirty="0"/>
              <a:t>для интимной гигиены деликатно очищает кожу, сохраняя защитную плёнку и нормальную микрофлору кожи интимной </a:t>
            </a:r>
            <a:r>
              <a:rPr lang="ru-RU" dirty="0" smtClean="0"/>
              <a:t>зоны. Молочная </a:t>
            </a:r>
            <a:r>
              <a:rPr lang="ru-RU" dirty="0"/>
              <a:t>кислота, обеспечивает правильный рН = </a:t>
            </a:r>
            <a:r>
              <a:rPr lang="ru-RU" dirty="0" smtClean="0"/>
              <a:t>4,5</a:t>
            </a:r>
            <a:r>
              <a:rPr lang="ru-RU" dirty="0"/>
              <a:t>.</a:t>
            </a:r>
            <a:endParaRPr lang="en-US" dirty="0"/>
          </a:p>
          <a:p>
            <a:pPr algn="just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b="1" dirty="0" smtClean="0"/>
              <a:t>Способ применения:</a:t>
            </a:r>
            <a:r>
              <a:rPr lang="en-US" b="1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ебольшое </a:t>
            </a:r>
            <a:r>
              <a:rPr lang="ru-RU" dirty="0"/>
              <a:t>количество геля вспенить, нанести на кожу, после чего смыть </a:t>
            </a:r>
            <a:r>
              <a:rPr lang="ru-RU" dirty="0" smtClean="0"/>
              <a:t>тёплой водой</a:t>
            </a:r>
            <a:r>
              <a:rPr lang="ru-RU" dirty="0"/>
              <a:t>. </a:t>
            </a:r>
            <a:r>
              <a:rPr lang="ru-RU" dirty="0" smtClean="0"/>
              <a:t>Подходит </a:t>
            </a:r>
            <a:r>
              <a:rPr lang="ru-RU" dirty="0"/>
              <a:t>для чувствительной кожи.</a:t>
            </a:r>
          </a:p>
          <a:p>
            <a:pPr algn="just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b="1" dirty="0" smtClean="0"/>
              <a:t>Активные </a:t>
            </a:r>
            <a:r>
              <a:rPr lang="ru-RU" b="1" dirty="0"/>
              <a:t>ингредиенты</a:t>
            </a:r>
            <a:r>
              <a:rPr lang="ru-RU" b="1" dirty="0" smtClean="0"/>
              <a:t>: </a:t>
            </a:r>
            <a:r>
              <a:rPr lang="ru-RU" sz="1200" dirty="0"/>
              <a:t>смягчающие – молочная кислота; успокаивающие и увлажняющие – альфа-</a:t>
            </a:r>
            <a:r>
              <a:rPr lang="ru-RU" sz="1200" dirty="0" err="1"/>
              <a:t>бисаболол</a:t>
            </a:r>
            <a:r>
              <a:rPr lang="ru-RU" sz="1200" dirty="0"/>
              <a:t>, д-</a:t>
            </a:r>
            <a:r>
              <a:rPr lang="ru-RU" sz="1200" dirty="0" err="1"/>
              <a:t>пантенол</a:t>
            </a:r>
            <a:r>
              <a:rPr lang="ru-RU" sz="1200" dirty="0"/>
              <a:t>, </a:t>
            </a:r>
            <a:r>
              <a:rPr lang="ru-RU" sz="1200" dirty="0" smtClean="0"/>
              <a:t>бетаин.</a:t>
            </a:r>
            <a:endParaRPr lang="ru-RU" sz="1200" dirty="0"/>
          </a:p>
        </p:txBody>
      </p:sp>
      <p:sp>
        <p:nvSpPr>
          <p:cNvPr id="95236" name="Прямоугольник 5"/>
          <p:cNvSpPr>
            <a:spLocks noChangeArrowheads="1"/>
          </p:cNvSpPr>
          <p:nvPr/>
        </p:nvSpPr>
        <p:spPr bwMode="auto">
          <a:xfrm>
            <a:off x="950913" y="5672138"/>
            <a:ext cx="3821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</a:t>
            </a:r>
            <a:r>
              <a:rPr lang="en-US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SLES</a:t>
            </a: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en-US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SLS</a:t>
            </a: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ОТДУШЕК </a:t>
            </a:r>
          </a:p>
        </p:txBody>
      </p:sp>
      <p:pic>
        <p:nvPicPr>
          <p:cNvPr id="95237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" y="6472238"/>
            <a:ext cx="5440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2CFA24-1C2F-4D7F-94A8-1300D1110A9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960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                               </a:t>
            </a:r>
            <a:r>
              <a:rPr lang="ru-RU" sz="3200" dirty="0" smtClean="0"/>
              <a:t>Контакты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579563"/>
            <a:ext cx="10363200" cy="4211637"/>
          </a:xfrm>
        </p:spPr>
        <p:txBody>
          <a:bodyPr/>
          <a:lstStyle/>
          <a:p>
            <a:pPr fontAlgn="auto"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0" indent="0" algn="ctr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dirty="0" smtClean="0"/>
              <a:t>Россия, 140102, Московская обл., Раменский р-н, г. Раменское, </a:t>
            </a:r>
            <a:br>
              <a:rPr lang="ru-RU" dirty="0" smtClean="0"/>
            </a:br>
            <a:r>
              <a:rPr lang="ru-RU" dirty="0" smtClean="0"/>
              <a:t>ул. Карла Маркса, д.5</a:t>
            </a:r>
          </a:p>
          <a:p>
            <a:pPr marL="0" indent="0" algn="ctr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dirty="0" smtClean="0"/>
              <a:t>телефон +7 </a:t>
            </a:r>
            <a:r>
              <a:rPr lang="ru-RU" dirty="0"/>
              <a:t>(495) 369-30-80</a:t>
            </a:r>
          </a:p>
          <a:p>
            <a:pPr marL="0" indent="0" algn="ctr" fontAlgn="auto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Сайт </a:t>
            </a:r>
            <a:r>
              <a:rPr lang="en-US" dirty="0" smtClean="0"/>
              <a:t>www.rcs-realcosmetics.ru</a:t>
            </a:r>
            <a:br>
              <a:rPr lang="en-US" dirty="0" smtClean="0"/>
            </a:b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/>
              <a:t>rcs@realcosmtics.net</a:t>
            </a:r>
            <a:endParaRPr lang="ru-RU" dirty="0" smtClean="0"/>
          </a:p>
          <a:p>
            <a:pPr fontAlgn="auto"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97283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6477000"/>
            <a:ext cx="543718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Номер слайда 4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9A0427-630A-494D-A07D-A17303E5F88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973138" y="0"/>
            <a:ext cx="10496550" cy="6651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000" dirty="0"/>
              <a:t>Крем-актив </a:t>
            </a:r>
            <a:r>
              <a:rPr lang="en-US" altLang="ru-RU" sz="2000" dirty="0"/>
              <a:t>anti-acne</a:t>
            </a:r>
            <a:r>
              <a:rPr lang="ru-RU" altLang="ru-RU" sz="2000" dirty="0"/>
              <a:t>. </a:t>
            </a:r>
            <a:r>
              <a:rPr lang="ru-RU" altLang="ru-RU" sz="2000" dirty="0" smtClean="0"/>
              <a:t> Доказанная </a:t>
            </a:r>
            <a:r>
              <a:rPr lang="ru-RU" altLang="ru-RU" sz="2000" dirty="0"/>
              <a:t>эффективность ингредиентов</a:t>
            </a:r>
          </a:p>
        </p:txBody>
      </p:sp>
      <p:sp>
        <p:nvSpPr>
          <p:cNvPr id="22530" name="Номер слайда 2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6E80B9-576F-4D72-A65B-93B221AE333C}" type="slidenum">
              <a:rPr lang="ru-RU" altLang="ru-RU">
                <a:solidFill>
                  <a:schemeClr val="bg1"/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>
              <a:solidFill>
                <a:schemeClr val="bg1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23639" name="Group 87"/>
          <p:cNvGraphicFramePr>
            <a:graphicFrameLocks noGrp="1"/>
          </p:cNvGraphicFramePr>
          <p:nvPr>
            <p:ph sz="quarter" idx="13"/>
          </p:nvPr>
        </p:nvGraphicFramePr>
        <p:xfrm>
          <a:off x="382588" y="855663"/>
          <a:ext cx="11566525" cy="5284787"/>
        </p:xfrm>
        <a:graphic>
          <a:graphicData uri="http://schemas.openxmlformats.org/drawingml/2006/table">
            <a:tbl>
              <a:tblPr/>
              <a:tblGrid>
                <a:gridCol w="2677447"/>
                <a:gridCol w="6181547"/>
                <a:gridCol w="1638795"/>
                <a:gridCol w="1068780"/>
              </a:tblGrid>
              <a:tr h="598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Название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Свойства и основное действие 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Клиника/Тест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 сравнении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 каким веществом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0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Сера медицинская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Себорегулирующее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кератолическое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антибактериальное и противовоспалительное 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широко известны препараты с 5%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1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Tridecil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Salicylate + C12-C15 Alkyl </a:t>
                      </a:r>
                      <a:r>
                        <a:rPr kumimoji="0" lang="en-US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Lactat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Эмоленты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с доказанной эффективностью против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акне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6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Гликолевая кислота (альфа-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гидрокси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или фруктовая)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Ускоряет отслаивание ороговевших клеток, обеспечивает требуемый рН = 4-5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широко используется в косметологии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Масло чайного дерева </a:t>
                      </a:r>
                      <a:b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Terpinen-4-ol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Антибактериальное, заживляющее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In-vivo/mic</a:t>
                      </a: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0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Цитрат серебра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Природный антибиотик, не формирует резистентности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mic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762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Бис-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этилгексилгидроксидиметоксибензилмалоната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антиоксодант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Препятствует окислению кожного сала, тем самым оказывает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комедолитическое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противосеборейное и противовоспалительное действие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1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Гиалуронат натрия*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Увлажнение, стимулирование обновления кожи, заживление.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In-vitro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Dimethyl isosorbide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Мягко усиливает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пенетрацию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актива в кожу, повышает эффективность средства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In-vivo</a:t>
                      </a: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714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333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936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36195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3619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плацебо</a:t>
                      </a:r>
                    </a:p>
                  </a:txBody>
                  <a:tcPr marL="70155" marR="70155" marT="34309" marB="343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3138" y="6211888"/>
            <a:ext cx="5949950" cy="554037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1" b="1" dirty="0">
                <a:latin typeface="+mn-lt"/>
                <a:cs typeface="+mn-cs"/>
              </a:rPr>
              <a:t>*Гиалуронат натрия - тесты на эффективность:</a:t>
            </a:r>
            <a:r>
              <a:rPr lang="ru-RU" sz="751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1" dirty="0">
                <a:latin typeface="+mn-lt"/>
                <a:cs typeface="+mn-cs"/>
              </a:rPr>
              <a:t>1.) </a:t>
            </a:r>
            <a:r>
              <a:rPr lang="en-US" sz="751" dirty="0">
                <a:latin typeface="+mn-lt"/>
                <a:cs typeface="+mn-cs"/>
              </a:rPr>
              <a:t>In vitro</a:t>
            </a:r>
            <a:r>
              <a:rPr lang="ru-RU" sz="751" dirty="0">
                <a:latin typeface="+mn-lt"/>
                <a:cs typeface="+mn-cs"/>
              </a:rPr>
              <a:t> -</a:t>
            </a:r>
            <a:r>
              <a:rPr lang="en-US" sz="751" dirty="0">
                <a:latin typeface="+mn-lt"/>
                <a:cs typeface="+mn-cs"/>
              </a:rPr>
              <a:t> </a:t>
            </a:r>
            <a:r>
              <a:rPr lang="ru-RU" sz="751" dirty="0" err="1">
                <a:latin typeface="+mn-lt"/>
                <a:cs typeface="+mn-cs"/>
              </a:rPr>
              <a:t>чрескожное</a:t>
            </a:r>
            <a:r>
              <a:rPr lang="ru-RU" sz="751" dirty="0">
                <a:latin typeface="+mn-lt"/>
                <a:cs typeface="+mn-cs"/>
              </a:rPr>
              <a:t> проникновение;  </a:t>
            </a:r>
            <a:r>
              <a:rPr lang="en-US" sz="751" dirty="0">
                <a:latin typeface="+mn-lt"/>
                <a:cs typeface="+mn-cs"/>
              </a:rPr>
              <a:t>In vitro</a:t>
            </a:r>
            <a:r>
              <a:rPr lang="ru-RU" sz="751" dirty="0">
                <a:latin typeface="+mn-lt"/>
                <a:cs typeface="+mn-cs"/>
              </a:rPr>
              <a:t>-</a:t>
            </a:r>
            <a:r>
              <a:rPr lang="en-US" sz="751" dirty="0">
                <a:latin typeface="+mn-lt"/>
                <a:cs typeface="+mn-cs"/>
              </a:rPr>
              <a:t> </a:t>
            </a:r>
            <a:r>
              <a:rPr lang="ru-RU" sz="751" dirty="0">
                <a:latin typeface="+mn-lt"/>
                <a:cs typeface="+mn-cs"/>
              </a:rPr>
              <a:t>пролиферация фибробласта; </a:t>
            </a:r>
            <a:r>
              <a:rPr lang="en-US" sz="751" dirty="0">
                <a:latin typeface="+mn-lt"/>
                <a:cs typeface="+mn-cs"/>
              </a:rPr>
              <a:t>In vitro</a:t>
            </a:r>
            <a:r>
              <a:rPr lang="ru-RU" sz="751" dirty="0">
                <a:latin typeface="+mn-lt"/>
                <a:cs typeface="+mn-cs"/>
              </a:rPr>
              <a:t> - заживление ран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1" dirty="0">
                <a:latin typeface="+mn-lt"/>
                <a:cs typeface="+mn-cs"/>
              </a:rPr>
              <a:t>2.) </a:t>
            </a:r>
            <a:r>
              <a:rPr lang="en-US" sz="751" dirty="0">
                <a:latin typeface="+mn-lt"/>
                <a:cs typeface="+mn-cs"/>
              </a:rPr>
              <a:t>In vivo</a:t>
            </a:r>
            <a:r>
              <a:rPr lang="ru-RU" sz="751" dirty="0">
                <a:latin typeface="+mn-lt"/>
                <a:cs typeface="+mn-cs"/>
              </a:rPr>
              <a:t>-здоровье кожи; </a:t>
            </a:r>
            <a:r>
              <a:rPr lang="en-US" sz="751" dirty="0">
                <a:latin typeface="+mn-lt"/>
                <a:cs typeface="+mn-cs"/>
              </a:rPr>
              <a:t>In vivo</a:t>
            </a:r>
            <a:r>
              <a:rPr lang="ru-RU" sz="751" dirty="0">
                <a:latin typeface="+mn-lt"/>
                <a:cs typeface="+mn-cs"/>
              </a:rPr>
              <a:t>-</a:t>
            </a:r>
            <a:r>
              <a:rPr lang="en-US" sz="751" dirty="0">
                <a:latin typeface="+mn-lt"/>
                <a:cs typeface="+mn-cs"/>
              </a:rPr>
              <a:t> </a:t>
            </a:r>
            <a:r>
              <a:rPr lang="ru-RU" sz="751" dirty="0">
                <a:latin typeface="+mn-lt"/>
                <a:cs typeface="+mn-cs"/>
              </a:rPr>
              <a:t>кожный барьер (</a:t>
            </a:r>
            <a:r>
              <a:rPr lang="en-US" sz="751" dirty="0">
                <a:latin typeface="+mn-lt"/>
                <a:cs typeface="+mn-cs"/>
              </a:rPr>
              <a:t>TEWL)</a:t>
            </a:r>
            <a:r>
              <a:rPr lang="ru-RU" sz="751" dirty="0">
                <a:latin typeface="+mn-lt"/>
                <a:cs typeface="+mn-cs"/>
              </a:rPr>
              <a:t>;</a:t>
            </a:r>
            <a:r>
              <a:rPr lang="en-US" sz="751" dirty="0">
                <a:latin typeface="+mn-lt"/>
                <a:cs typeface="+mn-cs"/>
              </a:rPr>
              <a:t> In vivo</a:t>
            </a:r>
            <a:r>
              <a:rPr lang="ru-RU" sz="751" dirty="0">
                <a:latin typeface="+mn-lt"/>
                <a:cs typeface="+mn-cs"/>
              </a:rPr>
              <a:t>-</a:t>
            </a:r>
            <a:r>
              <a:rPr lang="en-US" sz="751" dirty="0">
                <a:latin typeface="+mn-lt"/>
                <a:cs typeface="+mn-cs"/>
              </a:rPr>
              <a:t> </a:t>
            </a:r>
            <a:r>
              <a:rPr lang="ru-RU" sz="751" dirty="0">
                <a:latin typeface="+mn-lt"/>
                <a:cs typeface="+mn-cs"/>
              </a:rPr>
              <a:t>межмолекулярное сцепление эпидермиса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1" dirty="0">
                <a:latin typeface="+mn-lt"/>
                <a:cs typeface="+mn-cs"/>
              </a:rPr>
              <a:t>ДОКАЗАНА ГИПОАЛЛЕРГЕННОСТЬ!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2200275" y="236538"/>
            <a:ext cx="7669213" cy="7096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400" dirty="0"/>
              <a:t>Сравнение с </a:t>
            </a:r>
            <a:r>
              <a:rPr lang="ru-RU" altLang="ru-RU" sz="2400" dirty="0" smtClean="0"/>
              <a:t>Аналогами</a:t>
            </a:r>
            <a:endParaRPr lang="ru-RU" altLang="ru-RU" sz="1100" dirty="0"/>
          </a:p>
        </p:txBody>
      </p:sp>
      <p:sp>
        <p:nvSpPr>
          <p:cNvPr id="24578" name="Номер слайда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611D67-E785-46F8-A634-9DDFF793B4F1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>
              <a:cs typeface="Arial" charset="0"/>
            </a:endParaRPr>
          </a:p>
        </p:txBody>
      </p:sp>
      <p:sp>
        <p:nvSpPr>
          <p:cNvPr id="61485" name="TextBox 2"/>
          <p:cNvSpPr txBox="1">
            <a:spLocks noChangeArrowheads="1"/>
          </p:cNvSpPr>
          <p:nvPr/>
        </p:nvSpPr>
        <p:spPr bwMode="auto">
          <a:xfrm>
            <a:off x="9159875" y="6327775"/>
            <a:ext cx="2476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50" dirty="0"/>
              <a:t>* максимальная розничная цена</a:t>
            </a:r>
          </a:p>
        </p:txBody>
      </p:sp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808038" y="4926013"/>
            <a:ext cx="10453687" cy="1016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Verdana" pitchFamily="34" charset="0"/>
              </a:rPr>
              <a:t>Выгода </a:t>
            </a:r>
            <a:br>
              <a:rPr lang="ru-RU" sz="1200">
                <a:latin typeface="Verdana" pitchFamily="34" charset="0"/>
              </a:rPr>
            </a:br>
            <a:r>
              <a:rPr lang="ru-RU" sz="1200">
                <a:latin typeface="Verdana" pitchFamily="34" charset="0"/>
              </a:rPr>
              <a:t>1. Цена крема «</a:t>
            </a:r>
            <a:r>
              <a:rPr lang="en-US" sz="1200">
                <a:latin typeface="Verdana" pitchFamily="34" charset="0"/>
              </a:rPr>
              <a:t>RCS</a:t>
            </a:r>
            <a:r>
              <a:rPr lang="ru-RU" sz="1200">
                <a:latin typeface="Verdana" pitchFamily="34" charset="0"/>
              </a:rPr>
              <a:t>» для конечного потребителя на 60% привлекательнее цены конкурентов.</a:t>
            </a:r>
            <a:endParaRPr lang="ru-RU" altLang="ru-RU" sz="1200">
              <a:latin typeface="Verdana" pitchFamily="34" charset="0"/>
            </a:endParaRPr>
          </a:p>
          <a:p>
            <a:endParaRPr lang="ru-RU" altLang="ru-RU" sz="1200">
              <a:latin typeface="Verdana" pitchFamily="34" charset="0"/>
            </a:endParaRPr>
          </a:p>
          <a:p>
            <a:r>
              <a:rPr lang="ru-RU" altLang="ru-RU" sz="1200">
                <a:latin typeface="Verdana" pitchFamily="34" charset="0"/>
              </a:rPr>
              <a:t>**Кожа с признаками акне часто является чувствительной, что затрудняет лечение заболевания, поэтому рекомендуется выбирать косметику с меньшим количеством сопутствующих компонентов.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08038" y="1073150"/>
          <a:ext cx="10747375" cy="36909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35323"/>
                <a:gridCol w="1591295"/>
                <a:gridCol w="1318161"/>
                <a:gridCol w="1674420"/>
                <a:gridCol w="1389413"/>
                <a:gridCol w="914400"/>
                <a:gridCol w="1223159"/>
              </a:tblGrid>
              <a:tr h="85551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Название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Производство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</a:rPr>
                        <a:t> компонентов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Основа крема способствует эффективности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Компоненты</a:t>
                      </a:r>
                      <a:b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Общее количество**/</a:t>
                      </a:r>
                      <a:b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активные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Компоненты </a:t>
                      </a:r>
                      <a:b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для усиления эффективности 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Без </a:t>
                      </a:r>
                      <a:b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отдушки</a:t>
                      </a:r>
                      <a:endParaRPr kumimoji="0" lang="ru-RU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Розничная</a:t>
                      </a:r>
                      <a:b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цена</a:t>
                      </a:r>
                      <a:endParaRPr lang="ru-RU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327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«RCS» крем-актив 15мл</a:t>
                      </a:r>
                      <a:endParaRPr lang="ru-RU" sz="1400" b="1" kern="1200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Все произведены </a:t>
                      </a:r>
                      <a:br>
                        <a:rPr lang="ru-RU" alt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alt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в Европе</a:t>
                      </a:r>
                      <a:endParaRPr lang="ru-RU" alt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13/8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340*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4153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</a:rPr>
                        <a:t>LA ROCHE-POSAY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</a:rPr>
                        <a:t>ЭФАКЛАР A.I.</a:t>
                      </a:r>
                      <a:br>
                        <a:rPr lang="ru-RU" sz="1100" kern="12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100" kern="1200" dirty="0" smtClean="0">
                          <a:solidFill>
                            <a:schemeClr val="tx1"/>
                          </a:solidFill>
                        </a:rPr>
                        <a:t>корректирующее средство локального действия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</a:rPr>
                        <a:t>мл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Все произведены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в Европе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21/6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846-960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8366"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VICHY НОРМАДЕРМ ГИАЛУСПОТ крем от несовершенств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локал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действия 15 мл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 произведены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Европе</a:t>
                      </a: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11/4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862-1092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4623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6475413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96938" y="1373188"/>
            <a:ext cx="2509837" cy="3763962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27513" y="120650"/>
            <a:ext cx="6518275" cy="2024063"/>
          </a:xfrm>
        </p:spPr>
        <p:txBody>
          <a:bodyPr anchor="ctr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tx1"/>
                </a:solidFill>
              </a:rPr>
              <a:t>«RCS» КРЕМ день-ночь для жирной и проблемной кожи лица, склонной к </a:t>
            </a:r>
            <a:r>
              <a:rPr lang="ru-RU" b="1" cap="all" dirty="0" err="1">
                <a:solidFill>
                  <a:schemeClr val="tx1"/>
                </a:solidFill>
              </a:rPr>
              <a:t>акне</a:t>
            </a:r>
            <a:r>
              <a:rPr lang="ru-RU" b="1" cap="all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260850" y="1651000"/>
            <a:ext cx="6986588" cy="4454525"/>
          </a:xfrm>
        </p:spPr>
        <p:txBody>
          <a:bodyPr anchor="ctr"/>
          <a:lstStyle/>
          <a:p>
            <a:pPr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Назначение: </a:t>
            </a:r>
            <a:r>
              <a:rPr lang="ru-RU" sz="1600" dirty="0"/>
              <a:t>о</a:t>
            </a:r>
            <a:r>
              <a:rPr lang="ru-RU" sz="1600" dirty="0" smtClean="0"/>
              <a:t>беспечивает необходимый уход за кожей и профилактику симптомов </a:t>
            </a:r>
            <a:r>
              <a:rPr lang="ru-RU" sz="1600" dirty="0" err="1" smtClean="0"/>
              <a:t>акне</a:t>
            </a:r>
            <a:r>
              <a:rPr lang="ru-RU" sz="1600" dirty="0" smtClean="0"/>
              <a:t>. Подходит для </a:t>
            </a:r>
            <a:r>
              <a:rPr lang="ru-RU" sz="1600" dirty="0"/>
              <a:t>чувствительной </a:t>
            </a:r>
            <a:r>
              <a:rPr lang="ru-RU" sz="1600" dirty="0" smtClean="0"/>
              <a:t>кожи, склонной </a:t>
            </a:r>
            <a:r>
              <a:rPr lang="ru-RU" sz="1600" dirty="0"/>
              <a:t>к </a:t>
            </a:r>
            <a:r>
              <a:rPr lang="ru-RU" sz="1600" dirty="0" err="1"/>
              <a:t>акне</a:t>
            </a:r>
            <a:r>
              <a:rPr lang="ru-RU" sz="1600" dirty="0" smtClean="0"/>
              <a:t>.	 Супер лёгкая </a:t>
            </a:r>
            <a:r>
              <a:rPr lang="ru-RU" sz="1600" dirty="0"/>
              <a:t>текстура </a:t>
            </a:r>
            <a:r>
              <a:rPr lang="ru-RU" sz="1600" dirty="0" smtClean="0"/>
              <a:t>быстро впитывается, </a:t>
            </a:r>
            <a:r>
              <a:rPr lang="ru-RU" sz="1600" dirty="0"/>
              <a:t>не </a:t>
            </a:r>
            <a:r>
              <a:rPr lang="ru-RU" sz="1600" dirty="0" smtClean="0"/>
              <a:t>образуя жирной </a:t>
            </a:r>
            <a:r>
              <a:rPr lang="ru-RU" sz="1600" dirty="0"/>
              <a:t>плёнки.</a:t>
            </a:r>
          </a:p>
          <a:p>
            <a:pPr algn="just" fontAlgn="auto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ru-RU" sz="1600" b="1" dirty="0" smtClean="0"/>
              <a:t>Способ применения: </a:t>
            </a:r>
            <a:r>
              <a:rPr lang="ru-RU" sz="1600" dirty="0" smtClean="0"/>
              <a:t>использовать 2 раза в день - утром и вечером после гигиенических процедур.</a:t>
            </a:r>
          </a:p>
          <a:p>
            <a:pPr algn="just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endParaRPr lang="ru-RU" b="1" dirty="0" smtClean="0"/>
          </a:p>
          <a:p>
            <a:pPr algn="just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1600" b="1" dirty="0"/>
              <a:t>Активные ингредиенты:  </a:t>
            </a:r>
            <a:r>
              <a:rPr lang="ru-RU" dirty="0"/>
              <a:t>цитрат серебра, </a:t>
            </a:r>
            <a:r>
              <a:rPr lang="ru-RU" dirty="0" err="1"/>
              <a:t>фитосфингозин</a:t>
            </a:r>
            <a:r>
              <a:rPr lang="ru-RU" dirty="0"/>
              <a:t>, </a:t>
            </a:r>
            <a:r>
              <a:rPr lang="ru-RU" dirty="0" err="1"/>
              <a:t>никотинамид</a:t>
            </a:r>
            <a:r>
              <a:rPr lang="ru-RU" dirty="0"/>
              <a:t>/витамин РР, </a:t>
            </a:r>
            <a:r>
              <a:rPr lang="ru-RU" dirty="0" err="1"/>
              <a:t>Sepiconrol</a:t>
            </a:r>
            <a:r>
              <a:rPr lang="ru-RU" dirty="0"/>
              <a:t> A5® (</a:t>
            </a:r>
            <a:r>
              <a:rPr lang="en-US" dirty="0"/>
              <a:t>Capryloyl Glycine (and) Sarcosine (and) </a:t>
            </a:r>
            <a:r>
              <a:rPr lang="en-US" dirty="0" err="1"/>
              <a:t>Cinnamomum</a:t>
            </a:r>
            <a:r>
              <a:rPr lang="en-US" dirty="0"/>
              <a:t> </a:t>
            </a:r>
            <a:r>
              <a:rPr lang="en-US" dirty="0" err="1"/>
              <a:t>Zeylanicum</a:t>
            </a:r>
            <a:r>
              <a:rPr lang="en-US" dirty="0"/>
              <a:t> Bark Extract</a:t>
            </a:r>
            <a:r>
              <a:rPr lang="ru-RU" dirty="0"/>
              <a:t>), альфа-</a:t>
            </a:r>
            <a:r>
              <a:rPr lang="ru-RU" dirty="0" err="1"/>
              <a:t>бисаболол</a:t>
            </a:r>
            <a:r>
              <a:rPr lang="ru-RU" dirty="0"/>
              <a:t>, специальные </a:t>
            </a:r>
            <a:r>
              <a:rPr lang="ru-RU" dirty="0" err="1"/>
              <a:t>эмоленты</a:t>
            </a:r>
            <a:r>
              <a:rPr lang="ru-RU" dirty="0"/>
              <a:t>-производные </a:t>
            </a:r>
            <a:r>
              <a:rPr lang="ru-RU" dirty="0" err="1"/>
              <a:t>гидроксикислот</a:t>
            </a:r>
            <a:r>
              <a:rPr lang="ru-RU" dirty="0"/>
              <a:t> (</a:t>
            </a:r>
            <a:r>
              <a:rPr lang="en-US" dirty="0"/>
              <a:t>Tridecyl Salicylate</a:t>
            </a:r>
            <a:r>
              <a:rPr lang="ru-RU" dirty="0"/>
              <a:t>, </a:t>
            </a:r>
            <a:r>
              <a:rPr lang="en-US" dirty="0"/>
              <a:t>C12-13 Alkyl Lactate</a:t>
            </a:r>
            <a:r>
              <a:rPr lang="ru-RU" dirty="0"/>
              <a:t>), антиоксидант (</a:t>
            </a:r>
            <a:r>
              <a:rPr lang="en-US" dirty="0"/>
              <a:t>Bis-Ethylhexyl </a:t>
            </a:r>
            <a:r>
              <a:rPr lang="en-US" dirty="0" err="1"/>
              <a:t>Hydroxydimethoxy</a:t>
            </a:r>
            <a:r>
              <a:rPr lang="en-US" dirty="0"/>
              <a:t> </a:t>
            </a:r>
            <a:r>
              <a:rPr lang="en-US" dirty="0" err="1"/>
              <a:t>Benzylmalonate</a:t>
            </a:r>
            <a:r>
              <a:rPr lang="ru-RU" sz="1000" dirty="0" smtClean="0"/>
              <a:t>).</a:t>
            </a:r>
            <a:endParaRPr lang="ru-RU" sz="1000" dirty="0"/>
          </a:p>
        </p:txBody>
      </p:sp>
      <p:sp>
        <p:nvSpPr>
          <p:cNvPr id="25604" name="Прямоугольник 10"/>
          <p:cNvSpPr>
            <a:spLocks noChangeArrowheads="1"/>
          </p:cNvSpPr>
          <p:nvPr/>
        </p:nvSpPr>
        <p:spPr bwMode="auto">
          <a:xfrm>
            <a:off x="836613" y="5268913"/>
            <a:ext cx="39147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ПАРАБЕНОВ, БЕЗ ОТДУШЕК</a:t>
            </a:r>
            <a:b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БЕЗ МИНЕРАЛЬНОГО МАСЛА</a:t>
            </a:r>
          </a:p>
        </p:txBody>
      </p:sp>
      <p:pic>
        <p:nvPicPr>
          <p:cNvPr id="25605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6477000"/>
            <a:ext cx="5440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Номер слайда 1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FDAC5F-1984-4963-8397-60EA02836BB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2975" y="493713"/>
            <a:ext cx="10364788" cy="7381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/>
              <a:t>Действие активных </a:t>
            </a:r>
            <a:r>
              <a:rPr lang="ru-RU" sz="2700" dirty="0" smtClean="0"/>
              <a:t>ингредиентов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000" dirty="0" smtClean="0"/>
              <a:t>«</a:t>
            </a:r>
            <a:r>
              <a:rPr lang="ru-RU" sz="1200" dirty="0"/>
              <a:t>RCS» КРЕМ день-ночь жирной и проблемной кожи лица, </a:t>
            </a:r>
            <a:r>
              <a:rPr lang="ru-RU" sz="1200" dirty="0" smtClean="0"/>
              <a:t>склонной </a:t>
            </a:r>
            <a:r>
              <a:rPr lang="ru-RU" sz="1200" dirty="0"/>
              <a:t>к </a:t>
            </a:r>
            <a:r>
              <a:rPr lang="ru-RU" sz="1200" dirty="0" err="1"/>
              <a:t>акне</a:t>
            </a:r>
            <a:endParaRPr lang="ru-RU" sz="1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19113" y="1462088"/>
          <a:ext cx="11210925" cy="453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1467"/>
                <a:gridCol w="1466291"/>
                <a:gridCol w="1533800"/>
                <a:gridCol w="1247633"/>
                <a:gridCol w="1178464"/>
                <a:gridCol w="1359568"/>
                <a:gridCol w="1311443"/>
                <a:gridCol w="1022685"/>
              </a:tblGrid>
              <a:tr h="1114598">
                <a:tc>
                  <a:txBody>
                    <a:bodyPr/>
                    <a:lstStyle/>
                    <a:p>
                      <a:pPr marL="0" marR="0" indent="0" algn="r" defTabSz="914400" rtl="0" eaLnBrk="0" fontAlgn="base" latinLnBrk="0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Активный</a:t>
                      </a:r>
                      <a:b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ингредиент</a:t>
                      </a:r>
                    </a:p>
                    <a:p>
                      <a:pPr marL="0" marR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Сиптомы </a:t>
                      </a:r>
                      <a:b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заболевания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Специальные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эмоленты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 компонента)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Фитосфингозин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Ниацинамид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Натуральный альфа-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бисаболол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Сепиконтроль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Антиоксидант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Цитрат 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серебра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967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Гиперсекреция 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себума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525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Комедоны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</a:tr>
              <a:tr h="45525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Бактерии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525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Воспаление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58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Нарушение </a:t>
                      </a: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гидролипидного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баланса/недостаточная увлажнённость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967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Снижение защитных функций кожи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171" marR="90171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725" name="Picture 2" descr="http://192.168.0.202:6449/bitrix/templates/RCS/img/icons/logo_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6469063"/>
            <a:ext cx="5438776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4BE7CA-963E-4731-8BCB-E897D19F56C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6948</TotalTime>
  <Words>5782</Words>
  <Application>Microsoft Office PowerPoint</Application>
  <PresentationFormat>Произвольный</PresentationFormat>
  <Paragraphs>687</Paragraphs>
  <Slides>54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6" baseType="lpstr">
      <vt:lpstr>Trebuchet MS</vt:lpstr>
      <vt:lpstr>Arial</vt:lpstr>
      <vt:lpstr>Calibri</vt:lpstr>
      <vt:lpstr>Times New Roman</vt:lpstr>
      <vt:lpstr>Verdana</vt:lpstr>
      <vt:lpstr>Wingdings</vt:lpstr>
      <vt:lpstr>Symbol</vt:lpstr>
      <vt:lpstr>Горизонт</vt:lpstr>
      <vt:lpstr>Горизонт</vt:lpstr>
      <vt:lpstr>Горизонт</vt:lpstr>
      <vt:lpstr>Горизонт</vt:lpstr>
      <vt:lpstr>Диаграмма Microsoft Excel</vt:lpstr>
      <vt:lpstr>Слайд 1</vt:lpstr>
      <vt:lpstr>Слайд 2</vt:lpstr>
      <vt:lpstr>Слайд 3</vt:lpstr>
      <vt:lpstr>«RCS» КРЕМ - АКТИВ ДЛЯ ЖИРНОЙ И ПРОБЛЕМНОЙ КОЖИ ЛИЦА, СКЛОННОЙ К АКНЕ</vt:lpstr>
      <vt:lpstr>ДЕЙСТВИЕ АКТИВНЫХ ИНГРЕДИЕНТОВ «RCS» КРЕМ-АКТИВ ДЛЯ ЖИРНОЙ И ПРОБЛЕМНОЙ КОЖИ ЛИЦА, СКЛОННОЙ К АКНЕ </vt:lpstr>
      <vt:lpstr>КРЕМ-АКТИВ ANTI-ACNE.  ДОКАЗАННАЯ ЭФФЕКТИВНОСТЬ ИНГРЕДИЕНТОВ</vt:lpstr>
      <vt:lpstr>СРАВНЕНИЕ С АНАЛОГАМИ</vt:lpstr>
      <vt:lpstr>«RCS» КРЕМ ДЕНЬ-НОЧЬ ДЛЯ ЖИРНОЙ И ПРОБЛЕМНОЙ КОЖИ ЛИЦА, СКЛОННОЙ К АКНЕ.</vt:lpstr>
      <vt:lpstr>ДЕЙСТВИЕ АКТИВНЫХ ИНГРЕДИЕНТОВ «RCS» КРЕМ ДЕНЬ-НОЧЬ ЖИРНОЙ И ПРОБЛЕМНОЙ КОЖИ ЛИЦА, СКЛОННОЙ К АКНЕ</vt:lpstr>
      <vt:lpstr>КРЕМ ДЕНЬ-НОЧЬ ANTI-ACNE. ДОКАЗАННАЯ ЭФФЕКТИВНОСТЬ ИНГРЕДИЕНТОВ</vt:lpstr>
      <vt:lpstr>СРАВНЕНИЕ С АНАЛОГАМИ </vt:lpstr>
      <vt:lpstr>«RCS» МАСКА - ГОММАЖ ДЛЯ ЖИРНОЙ И ПРОБЛЕМНОЙ КОЖИ ЛИЦА, СКЛОННОЙ К АКНЕ</vt:lpstr>
      <vt:lpstr>«RCS» СРЕДСТВО ДЛЯ УМЫВАНИЯ ЖИРНОЙ И ПРОБЛЕМНОЙ КОЖИ ЛИЦА, СКЛОННОЙ К АКНЕ</vt:lpstr>
      <vt:lpstr>КЛИНИКА КОЖНЫХ И ВЕНЕРИЧЕСКИХ БОЛЕЗНЕЙ ИМ. В. А. РАХМАНОВА  ПЕРВОГО МГМУ ИМ И.М. СЕЧЕНОВА   КЛИНИЧЕСКОЕ ИССЛЕДОВАНИЕ ПО ПРОТОКОЛУ:  «ОПЫТ ПРИМЕНЕНИЯ ЛЕЧЕБНО-КОСМЕТИЧЕСКИХ ПРЕПАРАТОВ «RCS» ЛИНЕЙКА «ANTI-ACNE» В ТОПИЧЕСКОЙ ТЕРАПИИ  ПАЦИЕНТОВ С  ВУЛЬГАРНЫМИ УГРЯМИ»</vt:lpstr>
      <vt:lpstr>КЛИНИКА КОЖНЫХ И ВЕНЕРИЧЕСКИХ БОЛЕЗНЕЙ ИМ. В. А. РАХМАНОВА  ПЕРВОГО МГМУ ИМ И.М. СЕЧЕНОВА </vt:lpstr>
      <vt:lpstr>КЛИНИКА КОЖНЫХ И ВЕНЕРИЧЕСКИХ БОЛЕЗНЕЙ ИМ. В. А. РАХМАНОВА  ПЕРВОГО МГМУ ИМ И.М. СЕЧЕНОВА </vt:lpstr>
      <vt:lpstr>КЛИНИКА КОЖНЫХ И ВЕНЕРИЧЕСКИХ БОЛЕЗНЕЙ ИМ. В. А. РАХМАНОВА  ПЕРВОГО МГМУ ИМ И.М. СЕЧЕНОВА</vt:lpstr>
      <vt:lpstr>Слайд 18</vt:lpstr>
      <vt:lpstr>КЛИНИКА КОЖНЫХ И ВЕНЕРИЧЕСКИХ БОЛЕЗНЕЙ ИМ. В. А. РАХМАНОВА  ПЕРВОГО МГМУ ИМ И.М. СЕЧЕНОВА </vt:lpstr>
      <vt:lpstr>КЛИНИКА КОЖНЫХ И ВЕНЕРИЧЕСКИХ БОЛЕЗНЕЙ ИМ. В. А. РАХМАНОВА  ПЕРВОГО МГМУ ИМ И.М. СЕЧЕНОВА </vt:lpstr>
      <vt:lpstr>Слайд 21</vt:lpstr>
      <vt:lpstr>Слайд 22</vt:lpstr>
      <vt:lpstr>КЛИНИКА КОЖНЫХ И ВЕНЕРИЧЕСКИХ БОЛЕЗНЕЙ ИМ. В. А. РАХМАНОВА  ПЕРВОГО МГМУ ИМ И.М. СЕЧЕНОВА </vt:lpstr>
      <vt:lpstr>«RCS» anty-atopy</vt:lpstr>
      <vt:lpstr>«RCS» КРЕМ ЭКСПРЕСС-ПОМОЩЬ ДЛЯ СУХОЙ/ОЧЕНЬ СУХОЙ, ЧУВСТВИТЕЛЬНОЙ И СКЛОННОЙ К АТОПИИ КОЖИ</vt:lpstr>
      <vt:lpstr>ДЕЙСТВИЕ ЭМУЛЬСИИ И АКТИВНЫХ ИНГРЕДИЕНТОВ «RCS» КРЕМ ЭКСПРЕСС-ПОМОЩЬ ДЛЯ СУХОЙ/ОЧЕНЬ СУХОЙ, ЧУВСТВИТЕЛЬНОЙ И СКЛОННОЙ К АТОПИИ КОЖИ</vt:lpstr>
      <vt:lpstr>«RCS» КРЕМ ЭКСПРЕСС-ПОМОЩЬ ДЛЯ СУХОЙ/ОЧЕНЬ СУХОЙ, ЧУВСТВИТЕЛЬНОЙ И СКЛОННОЙ К АТОПИИ КОЖИ КЛИНИЧЕСКИЕ ИССЛЕДОВАНИЯ НА ДОКАЗАТЕЛЬСТВО ЭФФЕКТИВНОСТИ АКТИВНЫХ КОМПОНЕНТОВ</vt:lpstr>
      <vt:lpstr>СРАВНЕНИЕ С АНАЛОГАМИ</vt:lpstr>
      <vt:lpstr>«RCS» КРЕМ – ЭМОЛЕНТ С РОЖДЕНИЯ ДЛЯ СУХОЙ/ОЧЕНЬ СУХОЙ  И ЧУВСТВИТЕЛЬНОЙ КОЖИ </vt:lpstr>
      <vt:lpstr>ДЕЙСТВИЕ ЭМУЛЬСИИ И АКТИВНЫХ ИНГРЕДИЕНТОВ «RCS» КРЕМ - БИОМИМЕТИК ДЛЯ СУХОЙ/ОЧЕНЬ СУХОЙ, ЧУВСТВИТЕЛЬНОЙ И СКЛОННОЙ К АТОПИИ КОЖИ</vt:lpstr>
      <vt:lpstr>«RCS» КРЕМ - БИОМИМЕТИК ДЛЯ СУХОЙ/ОЧЕНЬ СУХОЙ,  ЧУВСТВИТЕЛЬНОЙ И СКЛОННОЙ К АТОПИИ КОЖИ КЛИНИЧЕСКИЕ ИССЛЕДОВАНИЯ НА ДОКАЗАТЕЛЬСТВО ЭФФЕКТИВНОСТИ АКТИВНЫХ КОМПОНЕНТОВ</vt:lpstr>
      <vt:lpstr>СРАВНЕНИЕ С АНАЛОГАМИ</vt:lpstr>
      <vt:lpstr>«RCS» КРЕМ- БИОМИМЕТИК ДЛЯ СУХОЙ/ОЧЕНЬ  СУХОЙ, ЧУВСТВИТЕЛЬНОЙ И СКЛОННОЙ К АТОПИИ КОЖИ</vt:lpstr>
      <vt:lpstr>«RCS» ГЕЛЬ ДЛЯ ДУША  ДЛЯ СУХОЙ/ОЧЕНЬ СУХОЙ, ЧУВСТВИТЕЛЬНОЙ И СКЛОННОЙ К АТОПИИ КОЖИ</vt:lpstr>
      <vt:lpstr>«RCS» БАЛЬЗАМ ДЛЯ ГУБ</vt:lpstr>
      <vt:lpstr>КЛИНИКА КОЖНЫХ И ВЕНЕРИЧЕСКИХ БОЛЕЗНЕЙ ИМ. В. А. РАХМАНОВА  ПЕРВОГО МГМУ ИМ И.М. СЕЧЕНОВА </vt:lpstr>
      <vt:lpstr>КЛИНИКА КОЖНЫХ И ВЕНЕРИЧЕСКИХ БОЛЕЗНЕЙ ИМ. В. А. РАХМАНОВА  ПЕРВОГО МГМУ ИМ И.М. СЕЧЕНОВА 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КЛИНИКА КОЖНЫХ И ВЕНЕРИЧЕСКИХ БОЛЕЗНЕЙ ИМ. В. А. РАХМАНОВА  ПЕРВОГО МГМУ ИМ И.М. СЕЧЕНОВА</vt:lpstr>
      <vt:lpstr>«RCS» snow skin</vt:lpstr>
      <vt:lpstr>«RCS» КРЕМ ОТБЕЛИВАЮЩИЙ ДНЕВНОЙ</vt:lpstr>
      <vt:lpstr>«RCS» ОТБЕЛИВАЮЩИЙ НОЧНОЙ</vt:lpstr>
      <vt:lpstr>«RCS» Bikini</vt:lpstr>
      <vt:lpstr>«RCS» КРЕМ-УХОД ИНТИМНЫЙ С ДЕОЗОДОРИРУЮЩИМ  ЭФФЕКТОМ ДЛЯ КОЖИ ЗОНЫ БИКИНИ  </vt:lpstr>
      <vt:lpstr>ДЕЙСТВИЕ АКТИВНЫХ ИНГРЕДИЕНТОВ «RCS» КРЕМ-УХОД ИНТИМНЫЙ С ДЕОЗОДОРИРУЮЩИМ ЭФФЕКТОМ ДЛЯ КОЖИ ЗОНЫ БИКИНИ </vt:lpstr>
      <vt:lpstr>«RCS» КРЕМ-УХОД ИНТИМНЫЙ С ДЕОЗОДОРИРУЮЩИМ ЭФФЕКТОМ ДЛЯ КОЖИ ЗОНЫ БИКИНИ   КЛИНИЧЕСКИЕ ИССЛЕДОВАНИЯ НА ДОКАЗАТЕЛЬСТВО ЭФФЕКТИВНОСТИ АКТИВНЫХ КОМПОНЕНТОВ</vt:lpstr>
      <vt:lpstr>«RCS» ГЕЛЬ ДЛЯ ЕЖЕДНЕВНОЙ ИНТИМНОЙ ГИГИЕНЫ  </vt:lpstr>
      <vt:lpstr>                               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Молова Ирина</dc:creator>
  <cp:lastModifiedBy>Григорий</cp:lastModifiedBy>
  <cp:revision>553</cp:revision>
  <cp:lastPrinted>2017-10-04T16:26:10Z</cp:lastPrinted>
  <dcterms:created xsi:type="dcterms:W3CDTF">2015-12-23T10:02:55Z</dcterms:created>
  <dcterms:modified xsi:type="dcterms:W3CDTF">2018-05-10T21:05:55Z</dcterms:modified>
</cp:coreProperties>
</file>