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7" r:id="rId6"/>
    <p:sldId id="268" r:id="rId7"/>
    <p:sldId id="269" r:id="rId8"/>
    <p:sldId id="272" r:id="rId9"/>
    <p:sldId id="271" r:id="rId10"/>
    <p:sldId id="270" r:id="rId11"/>
    <p:sldId id="284" r:id="rId12"/>
    <p:sldId id="285" r:id="rId13"/>
    <p:sldId id="286" r:id="rId14"/>
    <p:sldId id="287" r:id="rId15"/>
    <p:sldId id="288" r:id="rId16"/>
    <p:sldId id="274" r:id="rId17"/>
    <p:sldId id="275" r:id="rId18"/>
    <p:sldId id="277" r:id="rId19"/>
    <p:sldId id="276" r:id="rId20"/>
    <p:sldId id="278" r:id="rId21"/>
    <p:sldId id="279" r:id="rId22"/>
    <p:sldId id="280" r:id="rId23"/>
    <p:sldId id="282" r:id="rId24"/>
    <p:sldId id="283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04" autoAdjust="0"/>
    <p:restoredTop sz="94660"/>
  </p:normalViewPr>
  <p:slideViewPr>
    <p:cSldViewPr>
      <p:cViewPr varScale="1">
        <p:scale>
          <a:sx n="87" d="100"/>
          <a:sy n="87" d="100"/>
        </p:scale>
        <p:origin x="-141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Овал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6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88EA6BF-2DDF-473A-A484-423D3029E2A4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7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69EB3C3-05EA-4B3A-A839-A45D2C5C6B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5FF8D-558A-42A9-A925-1996F3B2D4BC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4F1C43-C489-414D-BC11-B23D38E712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52A135-324F-4883-8B06-D127CA4128B8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D30135-7B1A-4EE6-A0F3-0F12334158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3581400" y="63055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35764F-D9BF-436F-B86D-0375CCD1F906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5715000" y="6305550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3775" y="6305550"/>
            <a:ext cx="4572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08B70-E7E3-4D09-98C6-D938C8CFCE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A4F307-AF2F-461F-BEB1-73446FA0AC4F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5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CB359-7CD6-4E18-9288-2F5BBA7FF2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Овал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Овал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3EBAAAD-7117-42AA-A89A-2BA4D31B3921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9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67FE8F8-89F3-46BC-B971-452C1607C5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4F9D88-89DB-43FA-9EA0-431AB2317F26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24F94-C90D-4605-8513-3F9E404E14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2B6FFFD-B220-4E4C-9E03-46CE6C38192B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7DB564-A6FA-4245-8C88-CF82C6B0B2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29F62-716A-4EE6-9AD1-8A1081CD31AE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4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Номер слайда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950D6-D61F-4CD8-B73A-394FA02196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Прямоугольник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597EF1-A3DE-43DE-A6FC-C56E6A9E8C47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2F36607-0E7F-4354-9FFE-F2717704FB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9508345-C5ED-4CA3-BA05-3C13B5295B99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B623A26-BAF1-40C1-8F0E-1903036D0C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 fontAlgn="auto">
              <a:lnSpc>
                <a:spcPts val="3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 sz="3200">
              <a:latin typeface="+mn-lt"/>
              <a:cs typeface="+mn-cs"/>
            </a:endParaRPr>
          </a:p>
        </p:txBody>
      </p:sp>
      <p:sp>
        <p:nvSpPr>
          <p:cNvPr id="6" name="Блок-схема: процесс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Блок-схема: процесс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509D8B-09AA-4AE0-8404-7B819E0B89D7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D57A145-FB71-45C6-8A3B-4B5C2B2C6E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Овал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9C33B9B-9EE4-4FEB-A833-1004C451BBB8}" type="datetimeFigureOut">
              <a:rPr lang="en-US"/>
              <a:pPr>
                <a:defRPr/>
              </a:pPr>
              <a:t>1/14/2014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75117038-37D6-4E08-9603-76EB334CBB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8" r:id="rId2"/>
    <p:sldLayoutId id="2147483685" r:id="rId3"/>
    <p:sldLayoutId id="2147483679" r:id="rId4"/>
    <p:sldLayoutId id="2147483686" r:id="rId5"/>
    <p:sldLayoutId id="2147483680" r:id="rId6"/>
    <p:sldLayoutId id="2147483687" r:id="rId7"/>
    <p:sldLayoutId id="2147483688" r:id="rId8"/>
    <p:sldLayoutId id="2147483689" r:id="rId9"/>
    <p:sldLayoutId id="2147483681" r:id="rId10"/>
    <p:sldLayoutId id="2147483682" r:id="rId11"/>
    <p:sldLayoutId id="2147483683" r:id="rId12"/>
  </p:sldLayoutIdLst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323232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323232"/>
          </a:solidFill>
          <a:latin typeface="Gill Sans MT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1B587C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4E854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//upload.wikimedia.org/wikipedia/commons/a/ae/Early_Cyrillic_letter_Zemlia.png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//upload.wikimedia.org/wikipedia/commons/e/e2/Early_Cyrillic_letter_Izhe.p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//upload.wikimedia.org/wikipedia/commons/9/91/Early_Cyrillic_letter_Izhitsa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//upload.wikimedia.org/wikipedia/commons/2/27/Early_Cyrillic_letter_Yusu_Maliy_Yotirovaniy.pn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3.png"/><Relationship Id="rId4" Type="http://schemas.openxmlformats.org/officeDocument/2006/relationships/hyperlink" Target="//upload.wikimedia.org/wikipedia/commons/a/ac/Early_Cyrillic_letter_Yusu_Bolshiy_Yotirovaniy.png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//upload.wikimedia.org/wikipedia/commons/4/4e/Early_Cyrillic_letter_Yati.png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//upload.wikimedia.org/wikipedia/commons/b/b8/Cyrylicka_litera_%D1%AE.PNG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1925" y="360363"/>
            <a:ext cx="7407275" cy="1925637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4400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Утерянные буквы русского алфавита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876800"/>
            <a:ext cx="7407275" cy="1447800"/>
          </a:xfrm>
        </p:spPr>
        <p:txBody>
          <a:bodyPr>
            <a:normAutofit fontScale="70000" lnSpcReduction="20000"/>
          </a:bodyPr>
          <a:lstStyle/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Выполнила</a:t>
            </a:r>
            <a:r>
              <a:rPr lang="ru-RU" dirty="0" smtClean="0"/>
              <a:t>: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Амосова Александра 5 </a:t>
            </a:r>
            <a:r>
              <a:rPr lang="ru-RU" dirty="0" err="1" smtClean="0"/>
              <a:t>кл</a:t>
            </a:r>
            <a:r>
              <a:rPr lang="ru-RU" dirty="0" smtClean="0"/>
              <a:t>.</a:t>
            </a:r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Руководитель: </a:t>
            </a:r>
            <a:r>
              <a:rPr lang="ru-RU" dirty="0" err="1" smtClean="0"/>
              <a:t>Омарова</a:t>
            </a:r>
            <a:r>
              <a:rPr lang="ru-RU" dirty="0" smtClean="0"/>
              <a:t> О.А.                                                             </a:t>
            </a:r>
            <a:endParaRPr lang="ru-RU" dirty="0" smtClean="0"/>
          </a:p>
          <a:p>
            <a:pPr algn="r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п.Лиман 2013 год                                                                                                    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Фита</a:t>
            </a:r>
          </a:p>
        </p:txBody>
      </p:sp>
      <p:pic>
        <p:nvPicPr>
          <p:cNvPr id="20484" name="Содержимое 5" descr="123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71800" y="2362200"/>
            <a:ext cx="4572000" cy="2743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63" name="Picture 7" descr="Файл:Early Cyrillic letter Zemli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590800"/>
            <a:ext cx="3886200" cy="2286000"/>
          </a:xfrm>
          <a:prstGeom prst="rect">
            <a:avLst/>
          </a:prstGeom>
          <a:noFill/>
        </p:spPr>
      </p:pic>
      <p:sp>
        <p:nvSpPr>
          <p:cNvPr id="45064" name="Rectangle 8"/>
          <p:cNvSpPr>
            <a:spLocks noGrp="1"/>
          </p:cNvSpPr>
          <p:nvPr>
            <p:ph type="ctrTitle"/>
          </p:nvPr>
        </p:nvSpPr>
        <p:spPr bwMode="auto">
          <a:xfrm>
            <a:off x="685800" y="685800"/>
            <a:ext cx="7772400" cy="1219200"/>
          </a:xfrm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Земля</a:t>
            </a:r>
          </a:p>
        </p:txBody>
      </p:sp>
      <p:sp>
        <p:nvSpPr>
          <p:cNvPr id="45065" name="Rectangle 9"/>
          <p:cNvSpPr>
            <a:spLocks noGrp="1"/>
          </p:cNvSpPr>
          <p:nvPr>
            <p:ph type="subTitle" idx="1"/>
          </p:nvPr>
        </p:nvSpPr>
        <p:spPr>
          <a:xfrm flipV="1">
            <a:off x="1371600" y="5638800"/>
            <a:ext cx="6400800" cy="685800"/>
          </a:xfrm>
        </p:spPr>
        <p:txBody>
          <a:bodyPr/>
          <a:lstStyle/>
          <a:p>
            <a:pPr marL="82550"/>
            <a:endParaRPr lang="ru-RU" smtClean="0">
              <a:latin typeface="Gill Sans M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 Иже</a:t>
            </a:r>
          </a:p>
        </p:txBody>
      </p:sp>
      <p:sp>
        <p:nvSpPr>
          <p:cNvPr id="48131" name="Rectangle 3"/>
          <p:cNvSpPr>
            <a:spLocks noGrp="1"/>
          </p:cNvSpPr>
          <p:nvPr>
            <p:ph type="body" idx="1"/>
          </p:nvPr>
        </p:nvSpPr>
        <p:spPr>
          <a:xfrm>
            <a:off x="1435100" y="5867400"/>
            <a:ext cx="7499350" cy="3810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2000" smtClean="0">
              <a:latin typeface="Gill Sans MT" pitchFamily="34" charset="0"/>
            </a:endParaRPr>
          </a:p>
        </p:txBody>
      </p:sp>
      <p:pic>
        <p:nvPicPr>
          <p:cNvPr id="48133" name="Picture 5" descr="Файл:Early Cyrillic letter Izh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1905000"/>
            <a:ext cx="3810000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Ижица</a:t>
            </a:r>
          </a:p>
        </p:txBody>
      </p:sp>
      <p:sp>
        <p:nvSpPr>
          <p:cNvPr id="49155" name="Rectangle 3"/>
          <p:cNvSpPr>
            <a:spLocks noGrp="1"/>
          </p:cNvSpPr>
          <p:nvPr>
            <p:ph type="body" idx="1"/>
          </p:nvPr>
        </p:nvSpPr>
        <p:spPr>
          <a:xfrm>
            <a:off x="1435100" y="6172200"/>
            <a:ext cx="7499350" cy="762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800" smtClean="0">
              <a:latin typeface="Gill Sans MT" pitchFamily="34" charset="0"/>
            </a:endParaRPr>
          </a:p>
        </p:txBody>
      </p:sp>
      <p:pic>
        <p:nvPicPr>
          <p:cNvPr id="49157" name="Picture 5" descr="Файл:Early Cyrillic letter Izhitsa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1828800"/>
            <a:ext cx="4114800" cy="2819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Юс малый, юс большой</a:t>
            </a:r>
          </a:p>
        </p:txBody>
      </p:sp>
      <p:sp>
        <p:nvSpPr>
          <p:cNvPr id="50179" name="Rectangle 3"/>
          <p:cNvSpPr>
            <a:spLocks noGrp="1"/>
          </p:cNvSpPr>
          <p:nvPr>
            <p:ph type="body" idx="1"/>
          </p:nvPr>
        </p:nvSpPr>
        <p:spPr>
          <a:xfrm>
            <a:off x="1435100" y="6096000"/>
            <a:ext cx="7499350" cy="1524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800" smtClean="0">
              <a:latin typeface="Gill Sans MT" pitchFamily="34" charset="0"/>
            </a:endParaRPr>
          </a:p>
        </p:txBody>
      </p:sp>
      <p:pic>
        <p:nvPicPr>
          <p:cNvPr id="50181" name="Picture 5" descr="Файл:Early Cyrillic letter Yusu Maliy Yotirovaniy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2057400"/>
            <a:ext cx="2514600" cy="2286000"/>
          </a:xfrm>
          <a:prstGeom prst="rect">
            <a:avLst/>
          </a:prstGeom>
          <a:noFill/>
        </p:spPr>
      </p:pic>
      <p:pic>
        <p:nvPicPr>
          <p:cNvPr id="50183" name="Picture 7" descr="Файл:Early Cyrillic letter Yusu Bolshiy Yotirovaniy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24400" y="2209800"/>
            <a:ext cx="2590800" cy="20574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/>
          </p:cNvSpPr>
          <p:nvPr>
            <p:ph type="title"/>
          </p:nvPr>
        </p:nvSpPr>
        <p:spPr bwMode="auto">
          <a:noFill/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                  Ять</a:t>
            </a:r>
          </a:p>
        </p:txBody>
      </p:sp>
      <p:sp>
        <p:nvSpPr>
          <p:cNvPr id="51203" name="Rectangle 3"/>
          <p:cNvSpPr>
            <a:spLocks noGrp="1"/>
          </p:cNvSpPr>
          <p:nvPr>
            <p:ph type="body" idx="1"/>
          </p:nvPr>
        </p:nvSpPr>
        <p:spPr>
          <a:xfrm>
            <a:off x="1435100" y="6019800"/>
            <a:ext cx="7499350" cy="2286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ru-RU" sz="1000" smtClean="0">
              <a:latin typeface="Gill Sans MT" pitchFamily="34" charset="0"/>
            </a:endParaRPr>
          </a:p>
        </p:txBody>
      </p:sp>
      <p:pic>
        <p:nvPicPr>
          <p:cNvPr id="51205" name="Picture 5" descr="Файл:Early Cyrillic letter Yati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0" y="2209800"/>
            <a:ext cx="3962400" cy="2895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Введение в русский алфавит новых букв</a:t>
            </a:r>
            <a:endParaRPr lang="ru-RU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4579" name="Содержимое 2"/>
          <p:cNvSpPr>
            <a:spLocks noGrp="1"/>
          </p:cNvSpPr>
          <p:nvPr>
            <p:ph sz="half" idx="1"/>
          </p:nvPr>
        </p:nvSpPr>
        <p:spPr>
          <a:xfrm>
            <a:off x="1435100" y="1524000"/>
            <a:ext cx="3657600" cy="4664075"/>
          </a:xfrm>
        </p:spPr>
        <p:txBody>
          <a:bodyPr/>
          <a:lstStyle/>
          <a:p>
            <a:endParaRPr lang="ru-RU" smtClean="0"/>
          </a:p>
          <a:p>
            <a:endParaRPr lang="ru-RU" smtClean="0"/>
          </a:p>
          <a:p>
            <a:r>
              <a:rPr lang="ru-RU" smtClean="0"/>
              <a:t>Буква </a:t>
            </a:r>
            <a:r>
              <a:rPr lang="ru-RU" b="1" i="1" smtClean="0"/>
              <a:t>Й</a:t>
            </a:r>
            <a:r>
              <a:rPr lang="ru-RU" smtClean="0"/>
              <a:t> – введена Академией наук в 1735 году.</a:t>
            </a:r>
          </a:p>
        </p:txBody>
      </p:sp>
      <p:sp>
        <p:nvSpPr>
          <p:cNvPr id="24580" name="Содержимое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endParaRPr lang="ru-RU" smtClean="0"/>
          </a:p>
          <a:p>
            <a:endParaRPr lang="ru-RU" smtClean="0"/>
          </a:p>
          <a:p>
            <a:r>
              <a:rPr lang="ru-RU" smtClean="0"/>
              <a:t>Буква </a:t>
            </a:r>
            <a:r>
              <a:rPr lang="ru-RU" b="1" i="1" smtClean="0"/>
              <a:t>Ё </a:t>
            </a:r>
            <a:r>
              <a:rPr lang="ru-RU" smtClean="0"/>
              <a:t>– введена в 1797 году Н. М. Карамзиным.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Практическая часть.</a:t>
            </a:r>
            <a:b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 О пословицах  и поговорках</a:t>
            </a:r>
            <a:endParaRPr lang="ru-RU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5603" name="Содержимое 4" descr="848567737_tonnel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95400" y="1600200"/>
            <a:ext cx="3733800" cy="4724400"/>
          </a:xfrm>
        </p:spPr>
      </p:pic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>
            <a:normAutofit/>
          </a:bodyPr>
          <a:lstStyle/>
          <a:p>
            <a:pPr algn="ctr">
              <a:buFont typeface="Wingdings 2" pitchFamily="18" charset="2"/>
              <a:buNone/>
            </a:pPr>
            <a:r>
              <a:rPr lang="ru-RU" sz="2600" b="1" i="1" smtClean="0"/>
              <a:t>«Величайшее богатство </a:t>
            </a:r>
          </a:p>
          <a:p>
            <a:pPr algn="ctr">
              <a:buFont typeface="Wingdings 2" pitchFamily="18" charset="2"/>
              <a:buNone/>
            </a:pPr>
            <a:r>
              <a:rPr lang="ru-RU" sz="2600" b="1" i="1" smtClean="0"/>
              <a:t>народа – его язык! </a:t>
            </a:r>
          </a:p>
          <a:p>
            <a:pPr algn="ctr">
              <a:buFont typeface="Wingdings 2" pitchFamily="18" charset="2"/>
              <a:buNone/>
            </a:pPr>
            <a:r>
              <a:rPr lang="ru-RU" sz="2600" b="1" i="1" smtClean="0"/>
              <a:t>Ни в одной из форм языкового творчества народа с такой силой не проявляется его ум, история, быт, мировоззрение, как в пословицах»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304800"/>
            <a:ext cx="7497763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Пословицы и поговорки, включающие буквы древнеславянской азбуки</a:t>
            </a:r>
            <a:endParaRPr lang="ru-RU" sz="32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26627" name="Содержимое 4" descr="220px-Портрет_писателя_Владимира_Ивановича_Даля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3000" y="1600200"/>
            <a:ext cx="3733800" cy="4648200"/>
          </a:xfrm>
        </p:spPr>
      </p:pic>
      <p:sp>
        <p:nvSpPr>
          <p:cNvPr id="26628" name="Содержимое 3"/>
          <p:cNvSpPr>
            <a:spLocks noGrp="1"/>
          </p:cNvSpPr>
          <p:nvPr>
            <p:ph sz="half" idx="2"/>
          </p:nvPr>
        </p:nvSpPr>
        <p:spPr>
          <a:xfrm>
            <a:off x="5181600" y="1524000"/>
            <a:ext cx="3752850" cy="4664075"/>
          </a:xfrm>
        </p:spPr>
        <p:txBody>
          <a:bodyPr/>
          <a:lstStyle/>
          <a:p>
            <a:endParaRPr lang="ru-RU" smtClean="0"/>
          </a:p>
          <a:p>
            <a:r>
              <a:rPr lang="ru-RU" smtClean="0"/>
              <a:t>Даль В. И. Пословицы русского народа. Сборник в 2х томах.</a:t>
            </a:r>
          </a:p>
          <a:p>
            <a:r>
              <a:rPr lang="ru-RU" smtClean="0"/>
              <a:t>Даль В. И. Толковый словарь живого великорусского языка, в 4х томах.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274638"/>
            <a:ext cx="7410450" cy="944562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Результат исследования</a:t>
            </a:r>
            <a:endParaRPr lang="ru-RU" sz="32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Собрано 53 пословицы и поговорки. В них употреблены 23 буквы древнерусской азбуки.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Аз упоминается в 19 пословицах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(Аз, да всему горазд);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Буки – 10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(Буки – букашки, веди – таракашки,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глаголь - кочерёжка);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dirty="0" smtClean="0"/>
              <a:t>Глаголь и фита – 7 раз;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(От фиты подвело животы)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None/>
              <a:defRPr/>
            </a:pP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304800"/>
            <a:ext cx="7499350" cy="5943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000" b="1" i="1" smtClean="0">
                <a:latin typeface="Arial" charset="0"/>
              </a:rPr>
              <a:t>А</a:t>
            </a:r>
            <a:r>
              <a:rPr lang="ru-RU" sz="3000" b="1" i="1" smtClean="0"/>
              <a:t>ктуальность</a:t>
            </a:r>
            <a:r>
              <a:rPr lang="ru-RU" sz="3000" smtClean="0"/>
              <a:t> исследования</a:t>
            </a:r>
            <a:r>
              <a:rPr lang="ru-RU" sz="3000" smtClean="0">
                <a:latin typeface="Arial" charset="0"/>
              </a:rPr>
              <a:t>-</a:t>
            </a:r>
            <a:r>
              <a:rPr lang="ru-RU" sz="3000" smtClean="0"/>
              <a:t> поскольку древнерусский язык был и остается важным историческим источником для изучения общественного строя и общественных отношений, материальной и духовной культуры миграции – всей жизни древнерусского народа и его предков.</a:t>
            </a:r>
          </a:p>
          <a:p>
            <a:pPr>
              <a:lnSpc>
                <a:spcPct val="90000"/>
              </a:lnSpc>
            </a:pPr>
            <a:r>
              <a:rPr lang="ru-RU" sz="3000" b="1" i="1" smtClean="0"/>
              <a:t>Объект исследования: </a:t>
            </a:r>
            <a:r>
              <a:rPr lang="ru-RU" sz="3000" smtClean="0"/>
              <a:t>алфавит русского языка.</a:t>
            </a:r>
          </a:p>
          <a:p>
            <a:pPr>
              <a:lnSpc>
                <a:spcPct val="90000"/>
              </a:lnSpc>
            </a:pPr>
            <a:r>
              <a:rPr lang="ru-RU" sz="3000" b="1" i="1" smtClean="0"/>
              <a:t>Предмет исследования: </a:t>
            </a:r>
            <a:r>
              <a:rPr lang="ru-RU" sz="3000" smtClean="0"/>
              <a:t>исчезнувшие буквы русского алфавита.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Содержимое 2"/>
          <p:cNvSpPr>
            <a:spLocks noGrp="1"/>
          </p:cNvSpPr>
          <p:nvPr>
            <p:ph idx="1"/>
          </p:nvPr>
        </p:nvSpPr>
        <p:spPr>
          <a:xfrm>
            <a:off x="1435100" y="304800"/>
            <a:ext cx="7499350" cy="5943600"/>
          </a:xfrm>
        </p:spPr>
        <p:txBody>
          <a:bodyPr/>
          <a:lstStyle/>
          <a:p>
            <a:endParaRPr lang="ru-RU" smtClean="0"/>
          </a:p>
          <a:p>
            <a:pPr algn="ctr"/>
            <a:endParaRPr lang="ru-RU" sz="3600" smtClean="0"/>
          </a:p>
          <a:p>
            <a:pPr algn="ctr"/>
            <a:r>
              <a:rPr lang="ru-RU" sz="3600" smtClean="0"/>
              <a:t>Ижица – 6</a:t>
            </a:r>
          </a:p>
          <a:p>
            <a:pPr algn="ctr">
              <a:buFont typeface="Wingdings 2" pitchFamily="18" charset="2"/>
              <a:buNone/>
            </a:pPr>
            <a:r>
              <a:rPr lang="ru-RU" sz="3600" smtClean="0"/>
              <a:t>(Иже да како не солгут никако);</a:t>
            </a:r>
          </a:p>
          <a:p>
            <a:pPr algn="ctr"/>
            <a:r>
              <a:rPr lang="ru-RU" sz="3600" smtClean="0"/>
              <a:t>Веди и ферт - 4</a:t>
            </a:r>
          </a:p>
          <a:p>
            <a:pPr algn="ctr">
              <a:buFont typeface="Wingdings 2" pitchFamily="18" charset="2"/>
              <a:buNone/>
            </a:pPr>
            <a:r>
              <a:rPr lang="ru-RU" sz="3600" smtClean="0"/>
              <a:t>(Там я барыней пройдуся, фертом в боки подопруся).</a:t>
            </a:r>
          </a:p>
          <a:p>
            <a:pPr>
              <a:buFont typeface="Wingdings 2" pitchFamily="18" charset="2"/>
              <a:buNone/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Признаки при употреблении букв в древнеславянской азбуке</a:t>
            </a:r>
            <a:endParaRPr lang="ru-RU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9699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5313" indent="-514350" algn="ctr">
              <a:buFont typeface="Gill Sans MT" pitchFamily="34" charset="0"/>
              <a:buAutoNum type="arabicPeriod"/>
            </a:pPr>
            <a:endParaRPr lang="ru-RU" sz="3600" smtClean="0"/>
          </a:p>
          <a:p>
            <a:pPr marL="595313" indent="-514350" algn="ctr">
              <a:buFont typeface="Wingdings 2" pitchFamily="18" charset="2"/>
              <a:buNone/>
            </a:pPr>
            <a:r>
              <a:rPr lang="ru-RU" sz="3600" b="1" i="1" smtClean="0"/>
              <a:t>1. Признак формы </a:t>
            </a:r>
            <a:r>
              <a:rPr lang="ru-RU" sz="3600" smtClean="0"/>
              <a:t>– </a:t>
            </a:r>
            <a:r>
              <a:rPr lang="ru-RU" sz="3600" b="1" smtClean="0"/>
              <a:t>начертания</a:t>
            </a:r>
          </a:p>
          <a:p>
            <a:pPr marL="595313" indent="-514350" algn="ctr">
              <a:buFont typeface="Wingdings 2" pitchFamily="18" charset="2"/>
              <a:buNone/>
            </a:pPr>
            <a:r>
              <a:rPr lang="ru-RU" sz="3600" smtClean="0"/>
              <a:t>Г  - Смотреть глаголем – т.е. крючком, ябедником, сутягой.</a:t>
            </a:r>
          </a:p>
          <a:p>
            <a:pPr marL="595313" indent="-514350" algn="ctr">
              <a:buFont typeface="Wingdings 2" pitchFamily="18" charset="2"/>
              <a:buNone/>
            </a:pPr>
            <a:r>
              <a:rPr lang="ru-RU" sz="3600" smtClean="0"/>
              <a:t>Ф – Стоять фертом, подпереться фертом – обеими руками в бока.</a:t>
            </a:r>
          </a:p>
          <a:p>
            <a:pPr marL="595313" indent="-514350" algn="ctr">
              <a:buFont typeface="Wingdings 2" pitchFamily="18" charset="2"/>
              <a:buNone/>
            </a:pPr>
            <a:r>
              <a:rPr lang="el-GR" sz="3600" smtClean="0"/>
              <a:t>Θ</a:t>
            </a:r>
            <a:r>
              <a:rPr lang="ru-RU" sz="3600" smtClean="0"/>
              <a:t> – У нея ротик фитою – губки бантиком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152400"/>
            <a:ext cx="7499350" cy="6096000"/>
          </a:xfrm>
        </p:spPr>
        <p:txBody>
          <a:bodyPr>
            <a:normAutofit fontScale="92500"/>
          </a:bodyPr>
          <a:lstStyle/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2. </a:t>
            </a:r>
            <a:r>
              <a:rPr lang="ru-RU" b="1" i="1" dirty="0" smtClean="0"/>
              <a:t>Признак звучания </a:t>
            </a:r>
            <a:r>
              <a:rPr lang="ru-RU" dirty="0" smtClean="0"/>
              <a:t>(важен в шуточных складах, которые составляли без особого смысла – только чтобы запомнить, как пишется и</a:t>
            </a:r>
          </a:p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произносится буква)</a:t>
            </a:r>
          </a:p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Аз пью квас</a:t>
            </a:r>
          </a:p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3</a:t>
            </a:r>
            <a:r>
              <a:rPr lang="ru-RU" b="1" i="1" dirty="0" smtClean="0"/>
              <a:t>. Признак положения </a:t>
            </a:r>
            <a:r>
              <a:rPr lang="ru-RU" dirty="0" smtClean="0"/>
              <a:t>в азбуке</a:t>
            </a:r>
          </a:p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Сидеть на азах – начинать какую – </a:t>
            </a:r>
            <a:r>
              <a:rPr lang="ru-RU" dirty="0" err="1" smtClean="0"/>
              <a:t>нибудь</a:t>
            </a:r>
            <a:r>
              <a:rPr lang="ru-RU" dirty="0" smtClean="0"/>
              <a:t> науку;</a:t>
            </a:r>
          </a:p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Не суйтесь, буки, поперек аза – аз – первая буква древнеславянского алфавита;</a:t>
            </a:r>
          </a:p>
          <a:p>
            <a:pPr marL="596646" indent="-514350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От аза до ижицы.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990600" y="304800"/>
            <a:ext cx="4102100" cy="5883275"/>
          </a:xfrm>
        </p:spPr>
        <p:txBody>
          <a:bodyPr>
            <a:normAutofit lnSpcReduction="10000"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Две пословицы, которые выражают любовь и почтение русского народа к своей азбуке: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Иже да </a:t>
            </a:r>
            <a:r>
              <a:rPr lang="ru-RU" dirty="0" err="1" smtClean="0"/>
              <a:t>како</a:t>
            </a:r>
            <a:r>
              <a:rPr lang="ru-RU" dirty="0" smtClean="0"/>
              <a:t> не солгут </a:t>
            </a:r>
            <a:r>
              <a:rPr lang="ru-RU" dirty="0" err="1" smtClean="0"/>
              <a:t>никако</a:t>
            </a:r>
            <a:r>
              <a:rPr lang="ru-RU" dirty="0" smtClean="0"/>
              <a:t>;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Фита не славна, а вещь она славна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/>
              <a:t> (известно, что буква фита начальная в греческих словах Бог и Богородица, она пишется на иконах)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endParaRPr lang="ru-RU" dirty="0"/>
          </a:p>
        </p:txBody>
      </p:sp>
      <p:pic>
        <p:nvPicPr>
          <p:cNvPr id="31747" name="Содержимое 4" descr="Vladimirskaya3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05400" y="609600"/>
            <a:ext cx="3725863" cy="51974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Содержимое 5" descr="583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47800" y="457200"/>
            <a:ext cx="7239000" cy="5791200"/>
          </a:xfr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dirty="0" smtClean="0">
                <a:solidFill>
                  <a:schemeClr val="tx2">
                    <a:satMod val="130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satMod val="130000"/>
                  </a:schemeClr>
                </a:solidFill>
              </a:rPr>
            </a:br>
            <a:r>
              <a:rPr lang="ru-RU" sz="44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Спасибо за внимание!</a:t>
            </a:r>
            <a:r>
              <a:rPr lang="ru-RU" sz="44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ru-RU" sz="44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ru-RU" b="1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71600" y="228600"/>
            <a:ext cx="7497763" cy="6400800"/>
          </a:xfrm>
        </p:spPr>
        <p:txBody>
          <a:bodyPr>
            <a:normAutofit/>
          </a:bodyPr>
          <a:lstStyle/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b="1" i="1" dirty="0" smtClean="0"/>
              <a:t>Цель работы: </a:t>
            </a:r>
            <a:r>
              <a:rPr lang="ru-RU" sz="2800" dirty="0" smtClean="0"/>
              <a:t>выявить, где в современном русском языке встречаются исчезнувшие буквы древнеславянского алфавита.</a:t>
            </a:r>
          </a:p>
          <a:p>
            <a:pPr marL="365760" indent="-283464" fontAlgn="auto">
              <a:spcAft>
                <a:spcPts val="0"/>
              </a:spcAft>
              <a:buFont typeface="Wingdings 2"/>
              <a:buChar char=""/>
              <a:defRPr/>
            </a:pPr>
            <a:r>
              <a:rPr lang="ru-RU" sz="2800" b="1" i="1" dirty="0" smtClean="0"/>
              <a:t>Задачи исследования:</a:t>
            </a:r>
          </a:p>
          <a:p>
            <a:pPr marL="596646" indent="-51435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800" dirty="0" smtClean="0"/>
              <a:t>Изучить научную литературу по теме исследования и разработать методику исследования;</a:t>
            </a:r>
          </a:p>
          <a:p>
            <a:pPr marL="596646" indent="-51435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800" dirty="0" smtClean="0"/>
              <a:t>сопоставить  древнерусский алфавит и алфавит современного русского языка и выявить исчезнувшие буквы русского алфавита;</a:t>
            </a:r>
          </a:p>
          <a:p>
            <a:pPr marL="596646" indent="-514350" fontAlgn="auto"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sz="2800" dirty="0" smtClean="0"/>
              <a:t>отобрать и рассмотреть пословицы и поговорки, в которых используются исчезнувшие буквы русского алфавита. </a:t>
            </a:r>
          </a:p>
          <a:p>
            <a:pPr marL="596646" indent="-514350" fontAlgn="auto">
              <a:spcAft>
                <a:spcPts val="0"/>
              </a:spcAft>
              <a:buFont typeface="Wingdings 2"/>
              <a:buAutoNum type="arabicParenR"/>
              <a:defRPr/>
            </a:pPr>
            <a:endParaRPr lang="ru-RU" dirty="0" smtClean="0"/>
          </a:p>
          <a:p>
            <a:pPr marL="596646" indent="-514350" fontAlgn="auto">
              <a:spcAft>
                <a:spcPts val="0"/>
              </a:spcAft>
              <a:buFont typeface="Wingdings 2"/>
              <a:buAutoNum type="arabicParenR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35100" y="228600"/>
            <a:ext cx="7499350" cy="6019800"/>
          </a:xfrm>
        </p:spPr>
        <p:txBody>
          <a:bodyPr>
            <a:normAutofit lnSpcReduction="10000"/>
          </a:bodyPr>
          <a:lstStyle/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Теоретическая и практическая значимость работы </a:t>
            </a:r>
          </a:p>
          <a:p>
            <a:pPr marL="365760" indent="-283464"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3600" dirty="0" smtClean="0"/>
              <a:t>определяется возможностью использования результатов исследования в процессе изучения русского языка непосредственно на уроках, в спецкурсе по истории русского языка, а также при проведении дальнейших исследовании в данном направлении.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Древние славянские алфавиты:</a:t>
            </a:r>
            <a:b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</a:b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кириллица и глаголица</a:t>
            </a:r>
            <a:endParaRPr lang="ru-RU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7411" name="Содержимое 4" descr="kirillica00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14463" y="1828800"/>
            <a:ext cx="3581400" cy="4191000"/>
          </a:xfrm>
        </p:spPr>
      </p:pic>
      <p:pic>
        <p:nvPicPr>
          <p:cNvPr id="17412" name="Содержимое 5" descr="300px-Поздняя_глаголица.gif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483225" y="1752600"/>
            <a:ext cx="3257550" cy="4191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Кириллица</a:t>
            </a:r>
            <a:endParaRPr lang="ru-RU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8435" name="Содержимое 4" descr="image001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54150" y="1524000"/>
            <a:ext cx="3419475" cy="4953000"/>
          </a:xfrm>
        </p:spPr>
      </p:pic>
      <p:sp>
        <p:nvSpPr>
          <p:cNvPr id="18436" name="Содержимое 3"/>
          <p:cNvSpPr>
            <a:spLocks noGrp="1"/>
          </p:cNvSpPr>
          <p:nvPr>
            <p:ph sz="half" idx="2"/>
          </p:nvPr>
        </p:nvSpPr>
        <p:spPr>
          <a:xfrm>
            <a:off x="5276850" y="1524000"/>
            <a:ext cx="3657600" cy="4664075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r>
              <a:rPr lang="ru-RU" sz="3600" smtClean="0"/>
              <a:t>Состоит из </a:t>
            </a:r>
            <a:r>
              <a:rPr lang="ru-RU" sz="3600" b="1" i="1" smtClean="0"/>
              <a:t>43</a:t>
            </a:r>
            <a:r>
              <a:rPr lang="ru-RU" sz="3600" smtClean="0"/>
              <a:t> букв, заимствованы из греческого унциона – </a:t>
            </a:r>
            <a:r>
              <a:rPr lang="ru-RU" sz="3600" b="1" i="1" smtClean="0"/>
              <a:t>24 </a:t>
            </a:r>
            <a:r>
              <a:rPr lang="ru-RU" sz="3600" smtClean="0"/>
              <a:t>буквы.</a:t>
            </a:r>
          </a:p>
          <a:p>
            <a:pPr algn="ctr">
              <a:buFont typeface="Wingdings 2" pitchFamily="18" charset="2"/>
              <a:buNone/>
            </a:pPr>
            <a:r>
              <a:rPr lang="ru-RU" sz="3600" smtClean="0"/>
              <a:t>Введены </a:t>
            </a:r>
            <a:r>
              <a:rPr lang="ru-RU" sz="3600" b="1" i="1" smtClean="0"/>
              <a:t>19</a:t>
            </a:r>
            <a:r>
              <a:rPr lang="ru-RU" sz="3600" smtClean="0"/>
              <a:t> новых букв.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3200" b="1" i="1" dirty="0" smtClean="0">
                <a:solidFill>
                  <a:schemeClr val="accent1">
                    <a:lumMod val="40000"/>
                    <a:lumOff val="60000"/>
                  </a:schemeClr>
                </a:solidFill>
              </a:rPr>
              <a:t>Сопоставление кириллицы и алфавита современного русского языка</a:t>
            </a:r>
            <a:endParaRPr lang="ru-RU" sz="3200" b="1" i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459" name="Содержимое 2"/>
          <p:cNvSpPr>
            <a:spLocks noGrp="1"/>
          </p:cNvSpPr>
          <p:nvPr>
            <p:ph idx="1"/>
          </p:nvPr>
        </p:nvSpPr>
        <p:spPr>
          <a:xfrm>
            <a:off x="1435100" y="1600200"/>
            <a:ext cx="7499350" cy="4648200"/>
          </a:xfrm>
        </p:spPr>
        <p:txBody>
          <a:bodyPr/>
          <a:lstStyle/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endParaRPr lang="ru-RU" smtClean="0"/>
          </a:p>
          <a:p>
            <a:pPr algn="ctr">
              <a:buFont typeface="Wingdings 2" pitchFamily="18" charset="2"/>
              <a:buNone/>
            </a:pPr>
            <a:r>
              <a:rPr lang="ru-RU" sz="3600" smtClean="0"/>
              <a:t>Утеряно 16 букв:</a:t>
            </a:r>
          </a:p>
          <a:p>
            <a:pPr algn="ctr">
              <a:buFont typeface="Wingdings 2" pitchFamily="18" charset="2"/>
              <a:buNone/>
            </a:pPr>
            <a:r>
              <a:rPr lang="ru-RU" sz="3600" smtClean="0"/>
              <a:t> омега, кси, фита, пси, ижица, юс большой и юс малый, ять и другие.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4650" y="30480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Омега</a:t>
            </a:r>
          </a:p>
        </p:txBody>
      </p:sp>
      <p:pic>
        <p:nvPicPr>
          <p:cNvPr id="22531" name="Содержимое 4" descr="omega-symbol-character-greek.gif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971800" y="1981200"/>
            <a:ext cx="4267200" cy="3657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b="1" i="1" smtClean="0">
                <a:solidFill>
                  <a:srgbClr val="FBCC9A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Кси, пси</a:t>
            </a:r>
          </a:p>
        </p:txBody>
      </p:sp>
      <p:pic>
        <p:nvPicPr>
          <p:cNvPr id="21508" name="Содержимое 5" descr="s640x480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800600" y="1722438"/>
            <a:ext cx="4114800" cy="4114800"/>
          </a:xfrm>
        </p:spPr>
      </p:pic>
      <p:pic>
        <p:nvPicPr>
          <p:cNvPr id="21511" name="Picture 7" descr="Файл:Cyrylicka litera Ѯ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143000" y="1981200"/>
            <a:ext cx="3276600" cy="3276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222</TotalTime>
  <Words>587</Words>
  <Application>Microsoft Office PowerPoint</Application>
  <PresentationFormat>Экран (4:3)</PresentationFormat>
  <Paragraphs>81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Солнцестояние</vt:lpstr>
      <vt:lpstr>Утерянные буквы русского алфавита</vt:lpstr>
      <vt:lpstr>Слайд 2</vt:lpstr>
      <vt:lpstr>Слайд 3</vt:lpstr>
      <vt:lpstr>Слайд 4</vt:lpstr>
      <vt:lpstr>Древние славянские алфавиты: кириллица и глаголица</vt:lpstr>
      <vt:lpstr>Кириллица</vt:lpstr>
      <vt:lpstr>Сопоставление кириллицы и алфавита современного русского языка</vt:lpstr>
      <vt:lpstr>Омега</vt:lpstr>
      <vt:lpstr>Кси, пси</vt:lpstr>
      <vt:lpstr>Фита</vt:lpstr>
      <vt:lpstr>                    Земля</vt:lpstr>
      <vt:lpstr>                    Иже</vt:lpstr>
      <vt:lpstr>               Ижица</vt:lpstr>
      <vt:lpstr>Юс малый, юс большой</vt:lpstr>
      <vt:lpstr>                   Ять</vt:lpstr>
      <vt:lpstr>Введение в русский алфавит новых букв</vt:lpstr>
      <vt:lpstr>Практическая часть.  О пословицах  и поговорках</vt:lpstr>
      <vt:lpstr>Пословицы и поговорки, включающие буквы древнеславянской азбуки</vt:lpstr>
      <vt:lpstr>Результат исследования</vt:lpstr>
      <vt:lpstr>Слайд 20</vt:lpstr>
      <vt:lpstr>Признаки при употреблении букв в древнеславянской азбуке</vt:lpstr>
      <vt:lpstr>Слайд 22</vt:lpstr>
      <vt:lpstr>Слайд 23</vt:lpstr>
      <vt:lpstr>     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Утраченные буквы русского алфавита</dc:title>
  <dc:creator>Мария</dc:creator>
  <cp:lastModifiedBy>User</cp:lastModifiedBy>
  <cp:revision>20</cp:revision>
  <dcterms:created xsi:type="dcterms:W3CDTF">2006-08-16T00:00:00Z</dcterms:created>
  <dcterms:modified xsi:type="dcterms:W3CDTF">2014-01-14T17:11:22Z</dcterms:modified>
</cp:coreProperties>
</file>